
<file path=[Content_Types].xml><?xml version="1.0" encoding="utf-8"?>
<Types xmlns="http://schemas.openxmlformats.org/package/2006/content-types">
  <Default Extension="rels" ContentType="application/vnd.openxmlformats-package.relationships+xml"/>
  <Default Extension="fntdata" ContentType="application/x-fontdata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Masters/slideMaster1.xml" ContentType="application/vnd.openxmlformats-officedocument.presentationml.slideMaster+xml"/>
  <Override PartName="/ppt/notesSlides/notesSlide11.xml" ContentType="application/vnd.openxmlformats-officedocument.presentationml.notesSlide+xml"/>
  <Override PartName="/ppt/slideLayouts/slideLayout5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13"/>
  </p:notesMasterIdLst>
  <p:sldIdLst>
    <p:sldId id="256" r:id="rId2"/>
    <p:sldId id="258" r:id="rId3"/>
    <p:sldId id="259" r:id="rId4"/>
    <p:sldId id="260" r:id="rId5"/>
    <p:sldId id="267" r:id="rId6"/>
    <p:sldId id="261" r:id="rId7"/>
    <p:sldId id="262" r:id="rId8"/>
    <p:sldId id="263" r:id="rId9"/>
    <p:sldId id="264" r:id="rId10"/>
    <p:sldId id="265" r:id="rId11"/>
    <p:sldId id="266" r:id="rId12"/>
  </p:sldIdLst>
  <p:sldSz cx="9144000" cy="5143500" type="screen16x9"/>
  <p:notesSz cx="6858000" cy="9144000"/>
  <p:embeddedFontLst>
    <p:embeddedFont>
      <p:font typeface="Montserrat" panose="00000500000000000000" pitchFamily="2" charset="0"/>
      <p:regular r:id="rId14"/>
      <p:bold r:id="rId15"/>
      <p:italic r:id="rId16"/>
      <p:boldItalic r:id="rId17"/>
    </p:embeddedFont>
    <p:embeddedFont>
      <p:font typeface="Montserrat Black" panose="00000A00000000000000" pitchFamily="2" charset="0"/>
      <p:bold r:id="rId18"/>
      <p:boldItalic r:id="rId19"/>
    </p:embeddedFont>
    <p:embeddedFont>
      <p:font typeface="Mulish" panose="020B0604020202020204" charset="0"/>
      <p:regular r:id="rId20"/>
      <p:bold r:id="rId21"/>
      <p:italic r:id="rId22"/>
      <p:boldItalic r:id="rId23"/>
    </p:embeddedFont>
    <p:embeddedFont>
      <p:font typeface="Raleway" pitchFamily="2" charset="0"/>
      <p:regular r:id="rId24"/>
      <p:bold r:id="rId25"/>
      <p:italic r:id="rId26"/>
      <p:boldItalic r:id="rId27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7D9A"/>
    <a:srgbClr val="EFA520"/>
    <a:srgbClr val="678186"/>
    <a:srgbClr val="EDF9F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38" d="100"/>
          <a:sy n="138" d="100"/>
        </p:scale>
        <p:origin x="834" y="12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notesMaster" Target="notesMasters/notesMaster1.xml"/><Relationship Id="rId18" Type="http://schemas.openxmlformats.org/officeDocument/2006/relationships/font" Target="fonts/font5.fntdata"/><Relationship Id="rId26" Type="http://schemas.openxmlformats.org/officeDocument/2006/relationships/font" Target="fonts/font13.fntdata"/><Relationship Id="rId3" Type="http://schemas.openxmlformats.org/officeDocument/2006/relationships/slide" Target="slides/slide2.xml"/><Relationship Id="rId21" Type="http://schemas.openxmlformats.org/officeDocument/2006/relationships/font" Target="fonts/font8.fntdata"/><Relationship Id="rId34" Type="http://schemas.openxmlformats.org/officeDocument/2006/relationships/customXml" Target="../customXml/item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4.fntdata"/><Relationship Id="rId25" Type="http://schemas.openxmlformats.org/officeDocument/2006/relationships/font" Target="fonts/font12.fntdata"/><Relationship Id="rId33" Type="http://schemas.openxmlformats.org/officeDocument/2006/relationships/customXml" Target="../customXml/item2.xml"/><Relationship Id="rId2" Type="http://schemas.openxmlformats.org/officeDocument/2006/relationships/slide" Target="slides/slide1.xml"/><Relationship Id="rId16" Type="http://schemas.openxmlformats.org/officeDocument/2006/relationships/font" Target="fonts/font3.fntdata"/><Relationship Id="rId20" Type="http://schemas.openxmlformats.org/officeDocument/2006/relationships/font" Target="fonts/font7.fntdata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font" Target="fonts/font11.fntdata"/><Relationship Id="rId32" Type="http://schemas.openxmlformats.org/officeDocument/2006/relationships/customXml" Target="../customXml/item1.xml"/><Relationship Id="rId5" Type="http://schemas.openxmlformats.org/officeDocument/2006/relationships/slide" Target="slides/slide4.xml"/><Relationship Id="rId15" Type="http://schemas.openxmlformats.org/officeDocument/2006/relationships/font" Target="fonts/font2.fntdata"/><Relationship Id="rId23" Type="http://schemas.openxmlformats.org/officeDocument/2006/relationships/font" Target="fonts/font10.fntdata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font" Target="fonts/font6.fntdata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1.fntdata"/><Relationship Id="rId22" Type="http://schemas.openxmlformats.org/officeDocument/2006/relationships/font" Target="fonts/font9.fntdata"/><Relationship Id="rId27" Type="http://schemas.openxmlformats.org/officeDocument/2006/relationships/font" Target="fonts/font14.fntdata"/><Relationship Id="rId30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4835510ebcdd-1Pkwg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4835510ebcdd-1Pkwg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097f14e6fa06-10s5fd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8" name="Google Shape;138;097f14e6fa06-10s5fd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a0092ab27664-11Th7r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0" name="Google Shape;150;a0092ab27664-11Th7r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8bf3b6f03247-30eLi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8bf3b6f03247-30eLi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94a738e3bc2a-4TmJw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94a738e3bc2a-4TmJw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363901792d59-5Im4F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Google Shape;84;363901792d59-5Im4F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>
          <a:extLst>
            <a:ext uri="{FF2B5EF4-FFF2-40B4-BE49-F238E27FC236}">
              <a16:creationId xmlns:a16="http://schemas.microsoft.com/office/drawing/2014/main" id="{51B01C7E-D2C3-25A5-7B85-3A99A3C12F1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363901792d59-5Im4F:notes">
            <a:extLst>
              <a:ext uri="{FF2B5EF4-FFF2-40B4-BE49-F238E27FC236}">
                <a16:creationId xmlns:a16="http://schemas.microsoft.com/office/drawing/2014/main" id="{775A1B5A-89C0-01FA-594B-F2FCE42F122B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Google Shape;84;363901792d59-5Im4F:notes">
            <a:extLst>
              <a:ext uri="{FF2B5EF4-FFF2-40B4-BE49-F238E27FC236}">
                <a16:creationId xmlns:a16="http://schemas.microsoft.com/office/drawing/2014/main" id="{22AE79EC-31C0-61C6-EDFD-E2FFBF0CA11D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47131562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f7e1f391ddfc-6ho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0" name="Google Shape;90;f7e1f391ddfc-6ho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de23d37ca103-7UCWm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2" name="Google Shape;102;de23d37ca103-7UCWm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467a566c38ee-8tDOG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4" name="Google Shape;114;467a566c38ee-8tDOG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13d2a984589c-969Xg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6" name="Google Shape;126;13d2a984589c-969Xg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22"/>
          <p:cNvSpPr txBox="1"/>
          <p:nvPr/>
        </p:nvSpPr>
        <p:spPr>
          <a:xfrm>
            <a:off x="493668" y="408043"/>
            <a:ext cx="8110800" cy="89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ES" sz="2500" dirty="0">
                <a:latin typeface="Montserrat Black" panose="00000A00000000000000" pitchFamily="2" charset="0"/>
                <a:ea typeface="Raleway"/>
                <a:cs typeface="Raleway"/>
                <a:sym typeface="Raleway"/>
              </a:rPr>
              <a:t>NUEVA INFRAESTRUCTURA </a:t>
            </a: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ES" sz="2500" dirty="0">
                <a:latin typeface="Montserrat Black" panose="00000A00000000000000" pitchFamily="2" charset="0"/>
                <a:ea typeface="Raleway"/>
                <a:cs typeface="Raleway"/>
                <a:sym typeface="Raleway"/>
              </a:rPr>
              <a:t>DE SALUD PÚBLICA</a:t>
            </a:r>
          </a:p>
        </p:txBody>
      </p:sp>
      <p:sp>
        <p:nvSpPr>
          <p:cNvPr id="141" name="Google Shape;141;p22"/>
          <p:cNvSpPr txBox="1"/>
          <p:nvPr/>
        </p:nvSpPr>
        <p:spPr>
          <a:xfrm>
            <a:off x="512064" y="983936"/>
            <a:ext cx="8110800" cy="40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2"/>
              </a:solidFill>
            </a:endParaRPr>
          </a:p>
        </p:txBody>
      </p:sp>
      <p:sp>
        <p:nvSpPr>
          <p:cNvPr id="142" name="Google Shape;142;p22"/>
          <p:cNvSpPr txBox="1"/>
          <p:nvPr/>
        </p:nvSpPr>
        <p:spPr>
          <a:xfrm>
            <a:off x="530460" y="1704987"/>
            <a:ext cx="2459700" cy="55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 b="1" dirty="0">
                <a:latin typeface="Montserrat Black" panose="00000A00000000000000" pitchFamily="2" charset="0"/>
                <a:ea typeface="Mulish"/>
                <a:cs typeface="Mulish"/>
                <a:sym typeface="Mulish"/>
              </a:rPr>
              <a:t>Respuesta ante Emergencias</a:t>
            </a:r>
            <a:endParaRPr sz="1300" b="1" dirty="0">
              <a:latin typeface="Montserrat Black" panose="00000A00000000000000" pitchFamily="2" charset="0"/>
              <a:ea typeface="Mulish"/>
              <a:cs typeface="Mulish"/>
              <a:sym typeface="Mulish"/>
            </a:endParaRPr>
          </a:p>
        </p:txBody>
      </p:sp>
      <p:sp>
        <p:nvSpPr>
          <p:cNvPr id="143" name="Google Shape;143;p22"/>
          <p:cNvSpPr txBox="1"/>
          <p:nvPr/>
        </p:nvSpPr>
        <p:spPr>
          <a:xfrm>
            <a:off x="530460" y="2296090"/>
            <a:ext cx="2459700" cy="221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 b="1" dirty="0">
                <a:solidFill>
                  <a:srgbClr val="007D9A"/>
                </a:solidFill>
                <a:latin typeface="Montserrat" panose="00000500000000000000" pitchFamily="2" charset="0"/>
                <a:ea typeface="Mulish"/>
                <a:cs typeface="Mulish"/>
                <a:sym typeface="Mulish"/>
              </a:rPr>
              <a:t>Fortalecimiento de la vigilancia de la salud pública y capacidad de respuesta. </a:t>
            </a:r>
            <a:r>
              <a:rPr lang="en" sz="1600" b="1" dirty="0">
                <a:solidFill>
                  <a:srgbClr val="EFA520"/>
                </a:solidFill>
                <a:latin typeface="Montserrat" panose="00000500000000000000" pitchFamily="2" charset="0"/>
                <a:ea typeface="Mulish"/>
                <a:cs typeface="Mulish"/>
                <a:sym typeface="Mulish"/>
              </a:rPr>
              <a:t>Nueva</a:t>
            </a:r>
            <a:r>
              <a:rPr lang="en" sz="1200" dirty="0">
                <a:latin typeface="Montserrat" panose="00000500000000000000" pitchFamily="2" charset="0"/>
                <a:ea typeface="Mulish"/>
                <a:cs typeface="Mulish"/>
                <a:sym typeface="Mulish"/>
              </a:rPr>
              <a:t> infraestructura bajo la Secretaría Auxiliar para la Vigilancia y Protección de la Salud Pública.</a:t>
            </a:r>
            <a:endParaRPr sz="1200" dirty="0">
              <a:latin typeface="Montserrat" panose="00000500000000000000" pitchFamily="2" charset="0"/>
              <a:ea typeface="Mulish"/>
              <a:cs typeface="Mulish"/>
              <a:sym typeface="Mulish"/>
            </a:endParaRPr>
          </a:p>
        </p:txBody>
      </p:sp>
      <p:sp>
        <p:nvSpPr>
          <p:cNvPr id="144" name="Google Shape;144;p22"/>
          <p:cNvSpPr txBox="1"/>
          <p:nvPr/>
        </p:nvSpPr>
        <p:spPr>
          <a:xfrm>
            <a:off x="3346812" y="1704987"/>
            <a:ext cx="2459700" cy="55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 b="1">
                <a:latin typeface="Montserrat Black" panose="00000A00000000000000" pitchFamily="2" charset="0"/>
                <a:ea typeface="Mulish"/>
                <a:cs typeface="Mulish"/>
                <a:sym typeface="Mulish"/>
              </a:rPr>
              <a:t>Sistema de Reporte Electrónico</a:t>
            </a:r>
            <a:endParaRPr sz="1300" b="1">
              <a:latin typeface="Montserrat Black" panose="00000A00000000000000" pitchFamily="2" charset="0"/>
              <a:ea typeface="Mulish"/>
              <a:cs typeface="Mulish"/>
              <a:sym typeface="Mulish"/>
            </a:endParaRPr>
          </a:p>
        </p:txBody>
      </p:sp>
      <p:sp>
        <p:nvSpPr>
          <p:cNvPr id="145" name="Google Shape;145;p22"/>
          <p:cNvSpPr txBox="1"/>
          <p:nvPr/>
        </p:nvSpPr>
        <p:spPr>
          <a:xfrm>
            <a:off x="3346812" y="2296090"/>
            <a:ext cx="2459700" cy="221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 b="1" dirty="0">
                <a:solidFill>
                  <a:srgbClr val="007D9A"/>
                </a:solidFill>
                <a:latin typeface="Montserrat" panose="00000500000000000000" pitchFamily="2" charset="0"/>
                <a:ea typeface="Mulish"/>
                <a:cs typeface="Mulish"/>
                <a:sym typeface="Mulish"/>
              </a:rPr>
              <a:t>Implementación de sistema de reporte electrónico para enfermedades y eventos de notificación obligatoria. </a:t>
            </a:r>
            <a:r>
              <a:rPr lang="en" sz="1200" b="1" dirty="0">
                <a:solidFill>
                  <a:schemeClr val="tx1"/>
                </a:solidFill>
                <a:latin typeface="Montserrat" panose="00000500000000000000" pitchFamily="2" charset="0"/>
                <a:ea typeface="Mulish"/>
                <a:cs typeface="Mulish"/>
                <a:sym typeface="Mulish"/>
              </a:rPr>
              <a:t>Subvención completa </a:t>
            </a:r>
            <a:r>
              <a:rPr lang="en" sz="1200" dirty="0">
                <a:latin typeface="Montserrat" panose="00000500000000000000" pitchFamily="2" charset="0"/>
                <a:ea typeface="Mulish"/>
                <a:cs typeface="Mulish"/>
                <a:sym typeface="Mulish"/>
              </a:rPr>
              <a:t>para </a:t>
            </a:r>
            <a:r>
              <a:rPr lang="en" sz="1600" b="1" dirty="0">
                <a:solidFill>
                  <a:srgbClr val="EFA520"/>
                </a:solidFill>
                <a:latin typeface="Montserrat" panose="00000500000000000000" pitchFamily="2" charset="0"/>
                <a:ea typeface="Mulish"/>
                <a:cs typeface="Mulish"/>
                <a:sym typeface="Mulish"/>
              </a:rPr>
              <a:t>modernización de datos </a:t>
            </a:r>
            <a:r>
              <a:rPr lang="en" sz="1200" dirty="0">
                <a:latin typeface="Montserrat" panose="00000500000000000000" pitchFamily="2" charset="0"/>
                <a:ea typeface="Mulish"/>
                <a:cs typeface="Mulish"/>
                <a:sym typeface="Mulish"/>
              </a:rPr>
              <a:t>en epidemiología.</a:t>
            </a:r>
            <a:endParaRPr sz="1200" dirty="0">
              <a:latin typeface="Montserrat" panose="00000500000000000000" pitchFamily="2" charset="0"/>
              <a:ea typeface="Mulish"/>
              <a:cs typeface="Mulish"/>
              <a:sym typeface="Mulish"/>
            </a:endParaRPr>
          </a:p>
        </p:txBody>
      </p:sp>
      <p:sp>
        <p:nvSpPr>
          <p:cNvPr id="146" name="Google Shape;146;p22"/>
          <p:cNvSpPr txBox="1"/>
          <p:nvPr/>
        </p:nvSpPr>
        <p:spPr>
          <a:xfrm>
            <a:off x="6163164" y="1704987"/>
            <a:ext cx="2459700" cy="55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 b="1">
                <a:latin typeface="Montserrat Black" panose="00000A00000000000000" pitchFamily="2" charset="0"/>
                <a:ea typeface="Mulish"/>
                <a:cs typeface="Mulish"/>
                <a:sym typeface="Mulish"/>
              </a:rPr>
              <a:t>Plataformas y Procesos Mejorados</a:t>
            </a:r>
            <a:endParaRPr sz="1300" b="1">
              <a:latin typeface="Montserrat Black" panose="00000A00000000000000" pitchFamily="2" charset="0"/>
              <a:ea typeface="Mulish"/>
              <a:cs typeface="Mulish"/>
              <a:sym typeface="Mulish"/>
            </a:endParaRPr>
          </a:p>
        </p:txBody>
      </p:sp>
      <p:sp>
        <p:nvSpPr>
          <p:cNvPr id="147" name="Google Shape;147;p22"/>
          <p:cNvSpPr txBox="1"/>
          <p:nvPr/>
        </p:nvSpPr>
        <p:spPr>
          <a:xfrm>
            <a:off x="6163164" y="2296090"/>
            <a:ext cx="2459700" cy="221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 b="1" dirty="0">
                <a:solidFill>
                  <a:srgbClr val="007D9A"/>
                </a:solidFill>
                <a:latin typeface="Montserrat" panose="00000500000000000000" pitchFamily="2" charset="0"/>
                <a:ea typeface="Mulish"/>
                <a:cs typeface="Mulish"/>
                <a:sym typeface="Mulish"/>
              </a:rPr>
              <a:t>Mejora del Dashboard de COVID-19 y </a:t>
            </a:r>
            <a:r>
              <a:rPr lang="en" sz="1600" b="1" dirty="0">
                <a:solidFill>
                  <a:srgbClr val="EFA520"/>
                </a:solidFill>
                <a:latin typeface="Montserrat" panose="00000500000000000000" pitchFamily="2" charset="0"/>
                <a:ea typeface="Mulish"/>
                <a:cs typeface="Mulish"/>
                <a:sym typeface="Mulish"/>
              </a:rPr>
              <a:t>desarrollo</a:t>
            </a:r>
            <a:r>
              <a:rPr lang="en" sz="1200" b="1" dirty="0">
                <a:solidFill>
                  <a:srgbClr val="007D9A"/>
                </a:solidFill>
                <a:latin typeface="Montserrat" panose="00000500000000000000" pitchFamily="2" charset="0"/>
                <a:ea typeface="Mulish"/>
                <a:cs typeface="Mulish"/>
                <a:sym typeface="Mulish"/>
              </a:rPr>
              <a:t> del Dashboard de Vigilancias.</a:t>
            </a: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 b="1" dirty="0">
                <a:latin typeface="Montserrat" panose="00000500000000000000" pitchFamily="2" charset="0"/>
                <a:ea typeface="Mulish"/>
                <a:cs typeface="Mulish"/>
                <a:sym typeface="Mulish"/>
              </a:rPr>
              <a:t>Implementación</a:t>
            </a:r>
            <a:r>
              <a:rPr lang="en" sz="1200" dirty="0">
                <a:latin typeface="Montserrat" panose="00000500000000000000" pitchFamily="2" charset="0"/>
                <a:ea typeface="Mulish"/>
                <a:cs typeface="Mulish"/>
                <a:sym typeface="Mulish"/>
              </a:rPr>
              <a:t> del Enterprise Data Warehouse. </a:t>
            </a:r>
            <a:r>
              <a:rPr lang="en" sz="1200" b="1" dirty="0">
                <a:latin typeface="Montserrat" panose="00000500000000000000" pitchFamily="2" charset="0"/>
                <a:ea typeface="Mulish"/>
                <a:cs typeface="Mulish"/>
                <a:sym typeface="Mulish"/>
              </a:rPr>
              <a:t>Nueva plataforma </a:t>
            </a:r>
            <a:r>
              <a:rPr lang="en" sz="1200" dirty="0">
                <a:latin typeface="Montserrat" panose="00000500000000000000" pitchFamily="2" charset="0"/>
                <a:ea typeface="Mulish"/>
                <a:cs typeface="Mulish"/>
                <a:sym typeface="Mulish"/>
              </a:rPr>
              <a:t>de elegibilidad para el Plan de Salud del Gobierno.</a:t>
            </a:r>
            <a:endParaRPr sz="1200" dirty="0">
              <a:latin typeface="Montserrat" panose="00000500000000000000" pitchFamily="2" charset="0"/>
              <a:ea typeface="Mulish"/>
              <a:cs typeface="Mulish"/>
              <a:sym typeface="Mulish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 txBox="1"/>
          <p:nvPr/>
        </p:nvSpPr>
        <p:spPr>
          <a:xfrm>
            <a:off x="512064" y="146304"/>
            <a:ext cx="8110800" cy="89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500" dirty="0">
                <a:latin typeface="Montserrat Black" panose="00000A00000000000000" pitchFamily="2" charset="0"/>
                <a:ea typeface="Raleway"/>
                <a:cs typeface="Raleway"/>
                <a:sym typeface="Raleway"/>
              </a:rPr>
              <a:t>INTRODUCCIÓN</a:t>
            </a:r>
          </a:p>
        </p:txBody>
      </p:sp>
      <p:sp>
        <p:nvSpPr>
          <p:cNvPr id="67" name="Google Shape;67;p15"/>
          <p:cNvSpPr txBox="1"/>
          <p:nvPr/>
        </p:nvSpPr>
        <p:spPr>
          <a:xfrm>
            <a:off x="2306792" y="654097"/>
            <a:ext cx="5144063" cy="357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600" dirty="0">
                <a:latin typeface="Mulish"/>
                <a:ea typeface="Mulish"/>
                <a:cs typeface="Mulish"/>
                <a:sym typeface="Mulish"/>
              </a:rPr>
              <a:t>Nuestra ponencia tiene una lista de </a:t>
            </a:r>
            <a:r>
              <a:rPr lang="es-ES" sz="1600" b="1" dirty="0">
                <a:solidFill>
                  <a:srgbClr val="007D9A"/>
                </a:solidFill>
                <a:latin typeface="Mulish"/>
                <a:ea typeface="Mulish"/>
                <a:cs typeface="Mulish"/>
                <a:sym typeface="Mulish"/>
              </a:rPr>
              <a:t>avances que hemos logrado</a:t>
            </a:r>
            <a:r>
              <a:rPr lang="es-ES" sz="1600" dirty="0">
                <a:latin typeface="Mulish"/>
                <a:ea typeface="Mulish"/>
                <a:cs typeface="Mulish"/>
                <a:sym typeface="Mulish"/>
              </a:rPr>
              <a:t> como administración. También incluye una lista de recomendaciones y acciones futuras que debe tomar la Administración entrante…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9D475DB-38D1-773E-968A-39D848A9C868}"/>
              </a:ext>
            </a:extLst>
          </p:cNvPr>
          <p:cNvSpPr txBox="1"/>
          <p:nvPr/>
        </p:nvSpPr>
        <p:spPr>
          <a:xfrm>
            <a:off x="2306792" y="1402199"/>
            <a:ext cx="925199" cy="11695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000" b="1" dirty="0">
                <a:solidFill>
                  <a:srgbClr val="007D9A"/>
                </a:solidFill>
                <a:latin typeface="Montserrat" panose="00000500000000000000" pitchFamily="2" charset="0"/>
                <a:ea typeface="Raleway"/>
                <a:cs typeface="Raleway"/>
                <a:sym typeface="Raleway"/>
              </a:rPr>
              <a:t>“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6"/>
          <p:cNvSpPr txBox="1"/>
          <p:nvPr/>
        </p:nvSpPr>
        <p:spPr>
          <a:xfrm>
            <a:off x="512064" y="146304"/>
            <a:ext cx="8110800" cy="89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500" dirty="0">
                <a:latin typeface="Montserrat Black" panose="00000A00000000000000" pitchFamily="2" charset="0"/>
                <a:ea typeface="Raleway"/>
                <a:cs typeface="Raleway"/>
                <a:sym typeface="Raleway"/>
              </a:rPr>
              <a:t>ADMINISTRACIÓN</a:t>
            </a:r>
            <a:r>
              <a:rPr lang="en" sz="2500" dirty="0">
                <a:latin typeface="Raleway"/>
                <a:ea typeface="Raleway"/>
                <a:cs typeface="Raleway"/>
                <a:sym typeface="Raleway"/>
              </a:rPr>
              <a:t> </a:t>
            </a:r>
            <a:r>
              <a:rPr lang="en" sz="2500" dirty="0">
                <a:latin typeface="Montserrat Black" panose="00000A00000000000000" pitchFamily="2" charset="0"/>
                <a:ea typeface="Raleway"/>
                <a:cs typeface="Raleway"/>
                <a:sym typeface="Raleway"/>
              </a:rPr>
              <a:t>DEL DEPARTAMENTO</a:t>
            </a:r>
            <a:endParaRPr sz="2500" dirty="0">
              <a:latin typeface="Montserrat Black" panose="00000A00000000000000" pitchFamily="2" charset="0"/>
              <a:ea typeface="Raleway"/>
              <a:cs typeface="Raleway"/>
              <a:sym typeface="Raleway"/>
            </a:endParaRPr>
          </a:p>
        </p:txBody>
      </p:sp>
      <p:sp>
        <p:nvSpPr>
          <p:cNvPr id="73" name="Google Shape;73;p16"/>
          <p:cNvSpPr txBox="1"/>
          <p:nvPr/>
        </p:nvSpPr>
        <p:spPr>
          <a:xfrm>
            <a:off x="512064" y="932688"/>
            <a:ext cx="8110800" cy="40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2"/>
              </a:solidFill>
            </a:endParaRPr>
          </a:p>
        </p:txBody>
      </p:sp>
      <p:sp>
        <p:nvSpPr>
          <p:cNvPr id="74" name="Google Shape;74;p16"/>
          <p:cNvSpPr txBox="1"/>
          <p:nvPr/>
        </p:nvSpPr>
        <p:spPr>
          <a:xfrm>
            <a:off x="612648" y="1330390"/>
            <a:ext cx="3959400" cy="37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 b="1" dirty="0">
                <a:latin typeface="Montserrat Black" panose="00000A00000000000000" pitchFamily="2" charset="0"/>
                <a:ea typeface="Mulish"/>
                <a:cs typeface="Mulish"/>
                <a:sym typeface="Mulish"/>
              </a:rPr>
              <a:t>Empleados</a:t>
            </a:r>
            <a:endParaRPr sz="1300" b="1" dirty="0">
              <a:latin typeface="Montserrat Black" panose="00000A00000000000000" pitchFamily="2" charset="0"/>
              <a:ea typeface="Mulish"/>
              <a:cs typeface="Mulish"/>
              <a:sym typeface="Mulish"/>
            </a:endParaRPr>
          </a:p>
        </p:txBody>
      </p:sp>
      <p:sp>
        <p:nvSpPr>
          <p:cNvPr id="75" name="Google Shape;75;p16"/>
          <p:cNvSpPr txBox="1"/>
          <p:nvPr/>
        </p:nvSpPr>
        <p:spPr>
          <a:xfrm>
            <a:off x="612648" y="1638405"/>
            <a:ext cx="3429631" cy="1289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 dirty="0">
                <a:latin typeface="Montserrat" panose="00000500000000000000" pitchFamily="2" charset="0"/>
                <a:ea typeface="Mulish"/>
                <a:cs typeface="Mulish"/>
                <a:sym typeface="Mulish"/>
              </a:rPr>
              <a:t>El Departamento de Salud tiene más de </a:t>
            </a:r>
            <a:r>
              <a:rPr lang="en" b="1" dirty="0">
                <a:solidFill>
                  <a:srgbClr val="EFA520"/>
                </a:solidFill>
                <a:latin typeface="Montserrat Black" panose="00000A00000000000000" pitchFamily="2" charset="0"/>
                <a:ea typeface="Mulish"/>
                <a:cs typeface="Mulish"/>
                <a:sym typeface="Mulish"/>
              </a:rPr>
              <a:t>3,700</a:t>
            </a:r>
            <a:r>
              <a:rPr lang="en" sz="1200" dirty="0">
                <a:latin typeface="Montserrat" panose="00000500000000000000" pitchFamily="2" charset="0"/>
                <a:ea typeface="Mulish"/>
                <a:cs typeface="Mulish"/>
                <a:sym typeface="Mulish"/>
              </a:rPr>
              <a:t> </a:t>
            </a:r>
            <a:r>
              <a:rPr lang="en" sz="1200" b="1" dirty="0">
                <a:solidFill>
                  <a:srgbClr val="007D9A"/>
                </a:solidFill>
                <a:latin typeface="Montserrat" panose="00000500000000000000" pitchFamily="2" charset="0"/>
                <a:ea typeface="Mulish"/>
                <a:cs typeface="Mulish"/>
                <a:sym typeface="Mulish"/>
              </a:rPr>
              <a:t>empleados,</a:t>
            </a:r>
            <a:r>
              <a:rPr lang="en" sz="1200" dirty="0">
                <a:latin typeface="Montserrat" panose="00000500000000000000" pitchFamily="2" charset="0"/>
                <a:ea typeface="Mulish"/>
                <a:cs typeface="Mulish"/>
                <a:sym typeface="Mulish"/>
              </a:rPr>
              <a:t> distribuidos en varios edificios. </a:t>
            </a:r>
            <a:endParaRPr sz="1200" dirty="0">
              <a:latin typeface="Montserrat" panose="00000500000000000000" pitchFamily="2" charset="0"/>
              <a:ea typeface="Mulish"/>
              <a:cs typeface="Mulish"/>
              <a:sym typeface="Mulish"/>
            </a:endParaRPr>
          </a:p>
        </p:txBody>
      </p:sp>
      <p:sp>
        <p:nvSpPr>
          <p:cNvPr id="76" name="Google Shape;76;p16"/>
          <p:cNvSpPr txBox="1"/>
          <p:nvPr/>
        </p:nvSpPr>
        <p:spPr>
          <a:xfrm>
            <a:off x="4663440" y="1330390"/>
            <a:ext cx="3959400" cy="37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 b="1" dirty="0">
                <a:latin typeface="Montserrat Black" panose="00000A00000000000000" pitchFamily="2" charset="0"/>
                <a:ea typeface="Mulish"/>
                <a:cs typeface="Mulish"/>
                <a:sym typeface="Mulish"/>
              </a:rPr>
              <a:t>Reestructuración</a:t>
            </a:r>
            <a:endParaRPr sz="1300" b="1" dirty="0">
              <a:latin typeface="Montserrat Black" panose="00000A00000000000000" pitchFamily="2" charset="0"/>
              <a:ea typeface="Mulish"/>
              <a:cs typeface="Mulish"/>
              <a:sym typeface="Mulish"/>
            </a:endParaRPr>
          </a:p>
        </p:txBody>
      </p:sp>
      <p:sp>
        <p:nvSpPr>
          <p:cNvPr id="77" name="Google Shape;77;p16"/>
          <p:cNvSpPr txBox="1"/>
          <p:nvPr/>
        </p:nvSpPr>
        <p:spPr>
          <a:xfrm>
            <a:off x="4663440" y="1632142"/>
            <a:ext cx="3959400" cy="1289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 b="1" dirty="0">
                <a:latin typeface="Montserrat" panose="00000500000000000000" pitchFamily="2" charset="0"/>
                <a:ea typeface="Mulish"/>
                <a:cs typeface="Mulish"/>
                <a:sym typeface="Mulish"/>
              </a:rPr>
              <a:t>Centralizamos</a:t>
            </a:r>
            <a:r>
              <a:rPr lang="en" sz="1200" dirty="0">
                <a:latin typeface="Montserrat" panose="00000500000000000000" pitchFamily="2" charset="0"/>
                <a:ea typeface="Mulish"/>
                <a:cs typeface="Mulish"/>
                <a:sym typeface="Mulish"/>
              </a:rPr>
              <a:t> funciones, </a:t>
            </a:r>
            <a:r>
              <a:rPr lang="en" sz="1200" b="1" dirty="0">
                <a:latin typeface="Montserrat" panose="00000500000000000000" pitchFamily="2" charset="0"/>
                <a:ea typeface="Mulish"/>
                <a:cs typeface="Mulish"/>
                <a:sym typeface="Mulish"/>
              </a:rPr>
              <a:t>simplificamos </a:t>
            </a:r>
            <a:r>
              <a:rPr lang="en" sz="1200" dirty="0">
                <a:latin typeface="Montserrat" panose="00000500000000000000" pitchFamily="2" charset="0"/>
                <a:ea typeface="Mulish"/>
                <a:cs typeface="Mulish"/>
                <a:sym typeface="Mulish"/>
              </a:rPr>
              <a:t>procesos y </a:t>
            </a:r>
            <a:r>
              <a:rPr lang="en" sz="1200" b="1" dirty="0">
                <a:latin typeface="Montserrat" panose="00000500000000000000" pitchFamily="2" charset="0"/>
                <a:ea typeface="Mulish"/>
                <a:cs typeface="Mulish"/>
                <a:sym typeface="Mulish"/>
              </a:rPr>
              <a:t>fortalecimos</a:t>
            </a:r>
            <a:r>
              <a:rPr lang="en" sz="1200" dirty="0">
                <a:latin typeface="Montserrat" panose="00000500000000000000" pitchFamily="2" charset="0"/>
                <a:ea typeface="Mulish"/>
                <a:cs typeface="Mulish"/>
                <a:sym typeface="Mulish"/>
              </a:rPr>
              <a:t> capacidades operativas. Establecimos la </a:t>
            </a:r>
            <a:r>
              <a:rPr lang="en" sz="1200" b="1" dirty="0">
                <a:solidFill>
                  <a:srgbClr val="007D9A"/>
                </a:solidFill>
                <a:latin typeface="Montserrat" panose="00000500000000000000" pitchFamily="2" charset="0"/>
                <a:ea typeface="Mulish"/>
                <a:cs typeface="Mulish"/>
                <a:sym typeface="Mulish"/>
              </a:rPr>
              <a:t>Oficina de Gestión de Proyectos (PMO), la Oficina Principal de Medicina y la Oficina Principal de Epidemiología</a:t>
            </a:r>
            <a:r>
              <a:rPr lang="en" sz="1200" dirty="0">
                <a:solidFill>
                  <a:srgbClr val="007D9A"/>
                </a:solidFill>
                <a:latin typeface="Montserrat" panose="00000500000000000000" pitchFamily="2" charset="0"/>
                <a:ea typeface="Mulish"/>
                <a:cs typeface="Mulish"/>
                <a:sym typeface="Mulish"/>
              </a:rPr>
              <a:t>.</a:t>
            </a:r>
            <a:endParaRPr sz="1200" dirty="0">
              <a:solidFill>
                <a:srgbClr val="007D9A"/>
              </a:solidFill>
              <a:latin typeface="Montserrat" panose="00000500000000000000" pitchFamily="2" charset="0"/>
              <a:ea typeface="Mulish"/>
              <a:cs typeface="Mulish"/>
              <a:sym typeface="Mulish"/>
            </a:endParaRPr>
          </a:p>
        </p:txBody>
      </p:sp>
      <p:sp>
        <p:nvSpPr>
          <p:cNvPr id="78" name="Google Shape;78;p16"/>
          <p:cNvSpPr txBox="1"/>
          <p:nvPr/>
        </p:nvSpPr>
        <p:spPr>
          <a:xfrm>
            <a:off x="612648" y="3128877"/>
            <a:ext cx="3959400" cy="37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 b="1">
                <a:latin typeface="Montserrat Black" panose="00000A00000000000000" pitchFamily="2" charset="0"/>
                <a:ea typeface="Mulish"/>
                <a:cs typeface="Mulish"/>
                <a:sym typeface="Mulish"/>
              </a:rPr>
              <a:t>Procesos de Subastas</a:t>
            </a:r>
            <a:endParaRPr sz="1300" b="1">
              <a:latin typeface="Montserrat Black" panose="00000A00000000000000" pitchFamily="2" charset="0"/>
              <a:ea typeface="Mulish"/>
              <a:cs typeface="Mulish"/>
              <a:sym typeface="Mulish"/>
            </a:endParaRPr>
          </a:p>
        </p:txBody>
      </p:sp>
      <p:sp>
        <p:nvSpPr>
          <p:cNvPr id="79" name="Google Shape;79;p16"/>
          <p:cNvSpPr txBox="1"/>
          <p:nvPr/>
        </p:nvSpPr>
        <p:spPr>
          <a:xfrm>
            <a:off x="612648" y="3430629"/>
            <a:ext cx="3473774" cy="1289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 b="1" dirty="0">
                <a:solidFill>
                  <a:srgbClr val="007D9A"/>
                </a:solidFill>
                <a:latin typeface="Montserrat" panose="00000500000000000000" pitchFamily="2" charset="0"/>
                <a:ea typeface="Mulish"/>
                <a:cs typeface="Mulish"/>
                <a:sym typeface="Mulish"/>
              </a:rPr>
              <a:t>Implementamos procesos competitivos </a:t>
            </a:r>
            <a:r>
              <a:rPr lang="en" sz="1200" dirty="0">
                <a:latin typeface="Montserrat" panose="00000500000000000000" pitchFamily="2" charset="0"/>
                <a:ea typeface="Mulish"/>
                <a:cs typeface="Mulish"/>
                <a:sym typeface="Mulish"/>
              </a:rPr>
              <a:t>para contratación de servicios profesionales </a:t>
            </a:r>
            <a:r>
              <a:rPr lang="en" sz="1200" b="1" dirty="0">
                <a:latin typeface="Montserrat" panose="00000500000000000000" pitchFamily="2" charset="0"/>
                <a:ea typeface="Mulish"/>
                <a:cs typeface="Mulish"/>
                <a:sym typeface="Mulish"/>
              </a:rPr>
              <a:t>superiores a $150,000</a:t>
            </a:r>
            <a:r>
              <a:rPr lang="en" sz="1200" dirty="0">
                <a:latin typeface="Montserrat" panose="00000500000000000000" pitchFamily="2" charset="0"/>
                <a:ea typeface="Mulish"/>
                <a:cs typeface="Mulish"/>
                <a:sym typeface="Mulish"/>
              </a:rPr>
              <a:t>, asegurando transparencia. Actualmente, existen </a:t>
            </a:r>
            <a:r>
              <a:rPr lang="en" sz="1200" b="1" dirty="0">
                <a:solidFill>
                  <a:srgbClr val="EFA520"/>
                </a:solidFill>
                <a:latin typeface="Montserrat" panose="00000500000000000000" pitchFamily="2" charset="0"/>
                <a:ea typeface="Mulish"/>
                <a:cs typeface="Mulish"/>
                <a:sym typeface="Mulish"/>
              </a:rPr>
              <a:t>15 subastas en proceso de evaluación.</a:t>
            </a:r>
            <a:endParaRPr sz="1200" b="1" dirty="0">
              <a:solidFill>
                <a:srgbClr val="EFA520"/>
              </a:solidFill>
              <a:latin typeface="Montserrat" panose="00000500000000000000" pitchFamily="2" charset="0"/>
              <a:ea typeface="Mulish"/>
              <a:cs typeface="Mulish"/>
              <a:sym typeface="Mulish"/>
            </a:endParaRPr>
          </a:p>
        </p:txBody>
      </p:sp>
      <p:sp>
        <p:nvSpPr>
          <p:cNvPr id="80" name="Google Shape;80;p16"/>
          <p:cNvSpPr txBox="1"/>
          <p:nvPr/>
        </p:nvSpPr>
        <p:spPr>
          <a:xfrm>
            <a:off x="4663440" y="3128877"/>
            <a:ext cx="3959400" cy="37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 b="1" dirty="0">
                <a:latin typeface="Montserrat Black" panose="00000A00000000000000" pitchFamily="2" charset="0"/>
                <a:ea typeface="Mulish"/>
                <a:cs typeface="Mulish"/>
                <a:sym typeface="Mulish"/>
              </a:rPr>
              <a:t>Infraestructura</a:t>
            </a:r>
            <a:endParaRPr sz="1300" b="1" dirty="0">
              <a:latin typeface="Montserrat Black" panose="00000A00000000000000" pitchFamily="2" charset="0"/>
              <a:ea typeface="Mulish"/>
              <a:cs typeface="Mulish"/>
              <a:sym typeface="Mulish"/>
            </a:endParaRPr>
          </a:p>
        </p:txBody>
      </p:sp>
      <p:sp>
        <p:nvSpPr>
          <p:cNvPr id="81" name="Google Shape;81;p16"/>
          <p:cNvSpPr txBox="1"/>
          <p:nvPr/>
        </p:nvSpPr>
        <p:spPr>
          <a:xfrm>
            <a:off x="4663440" y="3430629"/>
            <a:ext cx="4073464" cy="1289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200">
                <a:latin typeface="Montserrat" panose="00000500000000000000" pitchFamily="2" charset="0"/>
                <a:ea typeface="Mulish"/>
                <a:cs typeface="Mulish"/>
                <a:sym typeface="Mulish"/>
              </a:rPr>
              <a:t>Logramos adquirir una nueva sede en el </a:t>
            </a: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200">
                <a:latin typeface="Montserrat" panose="00000500000000000000" pitchFamily="2" charset="0"/>
                <a:ea typeface="Mulish"/>
                <a:cs typeface="Mulish"/>
                <a:sym typeface="Mulish"/>
              </a:rPr>
              <a:t>edificio </a:t>
            </a:r>
            <a:r>
              <a:rPr lang="es-ES" sz="1200" b="1">
                <a:latin typeface="Montserrat" panose="00000500000000000000" pitchFamily="2" charset="0"/>
                <a:ea typeface="Mulish"/>
                <a:cs typeface="Mulish"/>
                <a:sym typeface="Mulish"/>
              </a:rPr>
              <a:t>Monacillos Center Office Building </a:t>
            </a: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200">
                <a:latin typeface="Montserrat" panose="00000500000000000000" pitchFamily="2" charset="0"/>
                <a:ea typeface="Mulish"/>
                <a:cs typeface="Mulish"/>
                <a:sym typeface="Mulish"/>
              </a:rPr>
              <a:t>por </a:t>
            </a:r>
            <a:r>
              <a:rPr lang="es-ES" sz="1600" b="1">
                <a:solidFill>
                  <a:srgbClr val="EFA520"/>
                </a:solidFill>
                <a:latin typeface="Montserrat Black" panose="00000A00000000000000" pitchFamily="2" charset="0"/>
                <a:ea typeface="Mulish"/>
                <a:cs typeface="Mulish"/>
                <a:sym typeface="Mulish"/>
              </a:rPr>
              <a:t>$25 </a:t>
            </a:r>
            <a:r>
              <a:rPr lang="es-ES" sz="1200" b="1">
                <a:solidFill>
                  <a:schemeClr val="tx1"/>
                </a:solidFill>
                <a:latin typeface="Montserrat" panose="00000500000000000000" pitchFamily="2" charset="0"/>
                <a:ea typeface="Mulish"/>
                <a:cs typeface="Mulish"/>
                <a:sym typeface="Mulish"/>
              </a:rPr>
              <a:t>millones.</a:t>
            </a:r>
            <a:endParaRPr lang="es-ES" sz="1200" dirty="0">
              <a:latin typeface="Montserrat" panose="00000500000000000000" pitchFamily="2" charset="0"/>
              <a:ea typeface="Mulish"/>
              <a:cs typeface="Mulish"/>
              <a:sym typeface="Mulish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7"/>
          <p:cNvSpPr txBox="1"/>
          <p:nvPr/>
        </p:nvSpPr>
        <p:spPr>
          <a:xfrm>
            <a:off x="516600" y="196624"/>
            <a:ext cx="8110800" cy="89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500" dirty="0">
                <a:latin typeface="Montserrat Black" panose="00000A00000000000000" pitchFamily="2" charset="0"/>
                <a:ea typeface="Raleway"/>
                <a:cs typeface="Raleway"/>
                <a:sym typeface="Raleway"/>
              </a:rPr>
              <a:t>PRESUPUESTO</a:t>
            </a:r>
            <a:endParaRPr sz="2500" dirty="0">
              <a:latin typeface="Montserrat Black" panose="00000A00000000000000" pitchFamily="2" charset="0"/>
              <a:ea typeface="Raleway"/>
              <a:cs typeface="Raleway"/>
              <a:sym typeface="Raleway"/>
            </a:endParaRPr>
          </a:p>
        </p:txBody>
      </p:sp>
      <p:sp>
        <p:nvSpPr>
          <p:cNvPr id="87" name="Google Shape;87;p17"/>
          <p:cNvSpPr txBox="1"/>
          <p:nvPr/>
        </p:nvSpPr>
        <p:spPr>
          <a:xfrm>
            <a:off x="1634646" y="644674"/>
            <a:ext cx="5874708" cy="357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" b="1" dirty="0">
              <a:solidFill>
                <a:schemeClr val="tx1"/>
              </a:solidFill>
              <a:latin typeface="Montserrat Black" panose="00000A00000000000000" pitchFamily="2" charset="0"/>
              <a:ea typeface="Mulish"/>
              <a:cs typeface="Mulish"/>
              <a:sym typeface="Mulish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b="1" dirty="0">
              <a:latin typeface="Montserrat" panose="00000500000000000000" pitchFamily="2" charset="0"/>
              <a:ea typeface="Mulish"/>
              <a:cs typeface="Mulish"/>
              <a:sym typeface="Mulish"/>
            </a:endParaRPr>
          </a:p>
        </p:txBody>
      </p:sp>
      <p:sp>
        <p:nvSpPr>
          <p:cNvPr id="3" name="Google Shape;81;p16">
            <a:extLst>
              <a:ext uri="{FF2B5EF4-FFF2-40B4-BE49-F238E27FC236}">
                <a16:creationId xmlns:a16="http://schemas.microsoft.com/office/drawing/2014/main" id="{E0DB1DF6-435A-542D-B6F3-B67A9FE08054}"/>
              </a:ext>
            </a:extLst>
          </p:cNvPr>
          <p:cNvSpPr txBox="1"/>
          <p:nvPr/>
        </p:nvSpPr>
        <p:spPr>
          <a:xfrm>
            <a:off x="1634647" y="1927050"/>
            <a:ext cx="5874707" cy="1289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 dirty="0">
                <a:latin typeface="Montserrat" panose="00000500000000000000" pitchFamily="2" charset="0"/>
                <a:ea typeface="Mulish"/>
                <a:cs typeface="Mulish"/>
                <a:sym typeface="Mulish"/>
              </a:rPr>
              <a:t>Presupuesto consolidado de </a:t>
            </a:r>
            <a:r>
              <a:rPr lang="en" b="1" dirty="0">
                <a:solidFill>
                  <a:srgbClr val="007D9A"/>
                </a:solidFill>
                <a:latin typeface="Montserrat" panose="00000500000000000000" pitchFamily="2" charset="0"/>
                <a:ea typeface="Mulish"/>
                <a:cs typeface="Mulish"/>
                <a:sym typeface="Mulish"/>
              </a:rPr>
              <a:t>$1.271M</a:t>
            </a:r>
            <a:r>
              <a:rPr lang="en" sz="1200" dirty="0">
                <a:latin typeface="Montserrat" panose="00000500000000000000" pitchFamily="2" charset="0"/>
                <a:ea typeface="Mulish"/>
                <a:cs typeface="Mulish"/>
                <a:sym typeface="Mulish"/>
              </a:rPr>
              <a:t>, con recursos necesarios para nómina y compromisos administrativos. </a:t>
            </a:r>
            <a:r>
              <a:rPr lang="en" sz="1200" b="1" dirty="0">
                <a:solidFill>
                  <a:schemeClr val="tx1"/>
                </a:solidFill>
                <a:latin typeface="Montserrat" panose="00000500000000000000" pitchFamily="2" charset="0"/>
                <a:ea typeface="Mulish"/>
                <a:cs typeface="Mulish"/>
                <a:sym typeface="Mulish"/>
              </a:rPr>
              <a:t>Disminución de deuda de $108.7 millones en 2020 a </a:t>
            </a:r>
            <a:r>
              <a:rPr lang="en" sz="1600" b="1" dirty="0">
                <a:solidFill>
                  <a:srgbClr val="EFA520"/>
                </a:solidFill>
                <a:latin typeface="Montserrat" panose="00000500000000000000" pitchFamily="2" charset="0"/>
                <a:ea typeface="Mulish"/>
                <a:cs typeface="Mulish"/>
                <a:sym typeface="Mulish"/>
              </a:rPr>
              <a:t>$3.8M </a:t>
            </a:r>
            <a:r>
              <a:rPr lang="en" sz="1200" b="1" dirty="0">
                <a:solidFill>
                  <a:schemeClr val="tx1"/>
                </a:solidFill>
                <a:latin typeface="Montserrat" panose="00000500000000000000" pitchFamily="2" charset="0"/>
                <a:ea typeface="Mulish"/>
                <a:cs typeface="Mulish"/>
                <a:sym typeface="Mulish"/>
              </a:rPr>
              <a:t>actualmente</a:t>
            </a:r>
            <a:r>
              <a:rPr lang="en" sz="1200" dirty="0">
                <a:latin typeface="Montserrat" panose="00000500000000000000" pitchFamily="2" charset="0"/>
                <a:ea typeface="Mulish"/>
                <a:cs typeface="Mulish"/>
                <a:sym typeface="Mulish"/>
              </a:rPr>
              <a:t>.</a:t>
            </a:r>
            <a:endParaRPr sz="1200" dirty="0">
              <a:latin typeface="Montserrat" panose="00000500000000000000" pitchFamily="2" charset="0"/>
              <a:ea typeface="Mulish"/>
              <a:cs typeface="Mulish"/>
              <a:sym typeface="Mulish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85">
          <a:extLst>
            <a:ext uri="{FF2B5EF4-FFF2-40B4-BE49-F238E27FC236}">
              <a16:creationId xmlns:a16="http://schemas.microsoft.com/office/drawing/2014/main" id="{2D8E7755-D741-7127-ACC0-8B2D65FFCF8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7">
            <a:extLst>
              <a:ext uri="{FF2B5EF4-FFF2-40B4-BE49-F238E27FC236}">
                <a16:creationId xmlns:a16="http://schemas.microsoft.com/office/drawing/2014/main" id="{5D2784B6-F0E7-B9C7-F43F-9F3BD42BC152}"/>
              </a:ext>
            </a:extLst>
          </p:cNvPr>
          <p:cNvSpPr txBox="1"/>
          <p:nvPr/>
        </p:nvSpPr>
        <p:spPr>
          <a:xfrm>
            <a:off x="512064" y="146304"/>
            <a:ext cx="8110800" cy="89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500" dirty="0">
                <a:latin typeface="Montserrat Black" panose="00000A00000000000000" pitchFamily="2" charset="0"/>
                <a:ea typeface="Raleway"/>
                <a:cs typeface="Raleway"/>
                <a:sym typeface="Raleway"/>
              </a:rPr>
              <a:t>FONDOS FEDERALES</a:t>
            </a:r>
          </a:p>
        </p:txBody>
      </p:sp>
      <p:sp>
        <p:nvSpPr>
          <p:cNvPr id="87" name="Google Shape;87;p17">
            <a:extLst>
              <a:ext uri="{FF2B5EF4-FFF2-40B4-BE49-F238E27FC236}">
                <a16:creationId xmlns:a16="http://schemas.microsoft.com/office/drawing/2014/main" id="{76A9F3B8-6EB0-F1D6-90EC-13FF65855FAC}"/>
              </a:ext>
            </a:extLst>
          </p:cNvPr>
          <p:cNvSpPr txBox="1"/>
          <p:nvPr/>
        </p:nvSpPr>
        <p:spPr>
          <a:xfrm>
            <a:off x="1634646" y="619449"/>
            <a:ext cx="5874708" cy="357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b="1" dirty="0">
                <a:solidFill>
                  <a:schemeClr val="tx1"/>
                </a:solidFill>
                <a:latin typeface="Montserrat Black" panose="00000A00000000000000" pitchFamily="2" charset="0"/>
                <a:ea typeface="Mulish"/>
                <a:cs typeface="Mulish"/>
                <a:sym typeface="Mulish"/>
              </a:rPr>
              <a:t>Subvenciones Activas</a:t>
            </a: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b="1" dirty="0">
              <a:latin typeface="Montserrat" panose="00000500000000000000" pitchFamily="2" charset="0"/>
              <a:ea typeface="Mulish"/>
              <a:cs typeface="Mulish"/>
              <a:sym typeface="Mulish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b="1" dirty="0">
                <a:solidFill>
                  <a:srgbClr val="EFA520"/>
                </a:solidFill>
                <a:latin typeface="Montserrat" panose="00000500000000000000" pitchFamily="2" charset="0"/>
                <a:ea typeface="Mulish"/>
                <a:cs typeface="Mulish"/>
                <a:sym typeface="Mulish"/>
              </a:rPr>
              <a:t>165</a:t>
            </a:r>
            <a:r>
              <a:rPr lang="en" sz="2000" b="1" dirty="0">
                <a:solidFill>
                  <a:srgbClr val="EFA520"/>
                </a:solidFill>
                <a:latin typeface="Montserrat" panose="00000500000000000000" pitchFamily="2" charset="0"/>
                <a:ea typeface="Mulish"/>
                <a:cs typeface="Mulish"/>
                <a:sym typeface="Mulish"/>
              </a:rPr>
              <a:t> </a:t>
            </a:r>
            <a:r>
              <a:rPr lang="en" dirty="0">
                <a:latin typeface="Montserrat" panose="00000500000000000000" pitchFamily="2" charset="0"/>
                <a:ea typeface="Mulish"/>
                <a:cs typeface="Mulish"/>
                <a:sym typeface="Mulish"/>
              </a:rPr>
              <a:t> subvenciones federales </a:t>
            </a:r>
            <a:r>
              <a:rPr lang="en" sz="1600" b="1" dirty="0">
                <a:solidFill>
                  <a:srgbClr val="007D9A"/>
                </a:solidFill>
                <a:latin typeface="Montserrat" panose="00000500000000000000" pitchFamily="2" charset="0"/>
                <a:ea typeface="Mulish"/>
                <a:cs typeface="Mulish"/>
                <a:sym typeface="Mulish"/>
              </a:rPr>
              <a:t>activas</a:t>
            </a:r>
            <a:r>
              <a:rPr lang="en" dirty="0">
                <a:latin typeface="Montserrat" panose="00000500000000000000" pitchFamily="2" charset="0"/>
                <a:ea typeface="Mulish"/>
                <a:cs typeface="Mulish"/>
                <a:sym typeface="Mulish"/>
              </a:rPr>
              <a:t>, totalizando </a:t>
            </a:r>
            <a:r>
              <a:rPr lang="en" sz="1800" b="1" dirty="0">
                <a:solidFill>
                  <a:srgbClr val="EFA520"/>
                </a:solidFill>
                <a:latin typeface="Montserrat" panose="00000500000000000000" pitchFamily="2" charset="0"/>
                <a:ea typeface="Mulish"/>
                <a:cs typeface="Mulish"/>
                <a:sym typeface="Mulish"/>
              </a:rPr>
              <a:t>$5,042.7 </a:t>
            </a:r>
            <a:r>
              <a:rPr lang="en" sz="1800" b="1" dirty="0">
                <a:solidFill>
                  <a:schemeClr val="tx1"/>
                </a:solidFill>
                <a:latin typeface="Montserrat" panose="00000500000000000000" pitchFamily="2" charset="0"/>
                <a:ea typeface="Mulish"/>
                <a:cs typeface="Mulish"/>
                <a:sym typeface="Mulish"/>
              </a:rPr>
              <a:t>millones</a:t>
            </a:r>
            <a:r>
              <a:rPr lang="en" sz="1800" dirty="0">
                <a:latin typeface="Montserrat" panose="00000500000000000000" pitchFamily="2" charset="0"/>
                <a:ea typeface="Mulish"/>
                <a:cs typeface="Mulish"/>
                <a:sym typeface="Mulish"/>
              </a:rPr>
              <a:t>,</a:t>
            </a:r>
            <a:r>
              <a:rPr lang="en" dirty="0">
                <a:latin typeface="Montserrat" panose="00000500000000000000" pitchFamily="2" charset="0"/>
                <a:ea typeface="Mulish"/>
                <a:cs typeface="Mulish"/>
                <a:sym typeface="Mulish"/>
              </a:rPr>
              <a:t> de los cuales $3,422 millones corresponden a la Administración de Seguros de Salud (ASES).</a:t>
            </a:r>
            <a:endParaRPr dirty="0">
              <a:latin typeface="Montserrat" panose="00000500000000000000" pitchFamily="2" charset="0"/>
              <a:ea typeface="Mulish"/>
              <a:cs typeface="Mulish"/>
              <a:sym typeface="Mulish"/>
            </a:endParaRPr>
          </a:p>
        </p:txBody>
      </p:sp>
    </p:spTree>
    <p:extLst>
      <p:ext uri="{BB962C8B-B14F-4D97-AF65-F5344CB8AC3E}">
        <p14:creationId xmlns:p14="http://schemas.microsoft.com/office/powerpoint/2010/main" val="26094788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8"/>
          <p:cNvSpPr txBox="1"/>
          <p:nvPr/>
        </p:nvSpPr>
        <p:spPr>
          <a:xfrm>
            <a:off x="516600" y="367023"/>
            <a:ext cx="8110800" cy="89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ES" sz="2500" dirty="0">
                <a:latin typeface="Montserrat Black" panose="00000A00000000000000" pitchFamily="2" charset="0"/>
                <a:ea typeface="Raleway"/>
                <a:cs typeface="Raleway"/>
                <a:sym typeface="Raleway"/>
              </a:rPr>
              <a:t>INFRAESTRUCTURA </a:t>
            </a: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ES" sz="2500" dirty="0">
                <a:latin typeface="Montserrat Black" panose="00000A00000000000000" pitchFamily="2" charset="0"/>
                <a:ea typeface="Raleway"/>
                <a:cs typeface="Raleway"/>
                <a:sym typeface="Raleway"/>
              </a:rPr>
              <a:t>DEL SISTEMA DE SALUD</a:t>
            </a:r>
          </a:p>
        </p:txBody>
      </p:sp>
      <p:sp>
        <p:nvSpPr>
          <p:cNvPr id="94" name="Google Shape;94;p18"/>
          <p:cNvSpPr txBox="1"/>
          <p:nvPr/>
        </p:nvSpPr>
        <p:spPr>
          <a:xfrm>
            <a:off x="512064" y="1547591"/>
            <a:ext cx="2459700" cy="55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b="1" dirty="0">
                <a:solidFill>
                  <a:schemeClr val="tx1"/>
                </a:solidFill>
                <a:latin typeface="Montserrat Black" panose="00000A00000000000000" pitchFamily="2" charset="0"/>
                <a:ea typeface="Mulish"/>
                <a:cs typeface="Mulish"/>
                <a:sym typeface="Mulish"/>
              </a:rPr>
              <a:t>Inversión por Fondos</a:t>
            </a:r>
            <a:endParaRPr b="1" dirty="0">
              <a:solidFill>
                <a:schemeClr val="tx1"/>
              </a:solidFill>
              <a:latin typeface="Montserrat Black" panose="00000A00000000000000" pitchFamily="2" charset="0"/>
              <a:ea typeface="Mulish"/>
              <a:cs typeface="Mulish"/>
              <a:sym typeface="Mulish"/>
            </a:endParaRPr>
          </a:p>
        </p:txBody>
      </p:sp>
      <p:sp>
        <p:nvSpPr>
          <p:cNvPr id="95" name="Google Shape;95;p18"/>
          <p:cNvSpPr txBox="1"/>
          <p:nvPr/>
        </p:nvSpPr>
        <p:spPr>
          <a:xfrm>
            <a:off x="512064" y="2176272"/>
            <a:ext cx="2459700" cy="221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b="1" dirty="0">
                <a:solidFill>
                  <a:srgbClr val="EFA520"/>
                </a:solidFill>
                <a:latin typeface="Montserrat" panose="00000500000000000000" pitchFamily="2" charset="0"/>
                <a:ea typeface="Mulish"/>
                <a:cs typeface="Mulish"/>
                <a:sym typeface="Mulish"/>
              </a:rPr>
              <a:t>265 </a:t>
            </a:r>
            <a:r>
              <a:rPr lang="en" sz="1200" dirty="0">
                <a:latin typeface="Montserrat" panose="00000500000000000000" pitchFamily="2" charset="0"/>
                <a:ea typeface="Mulish"/>
                <a:cs typeface="Mulish"/>
                <a:sym typeface="Mulish"/>
              </a:rPr>
              <a:t>proyectos con inversión significativa: </a:t>
            </a:r>
          </a:p>
          <a:p>
            <a:pPr marL="0" lvl="0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" sz="1200" dirty="0">
              <a:latin typeface="Montserrat" panose="00000500000000000000" pitchFamily="2" charset="0"/>
              <a:ea typeface="Mulish"/>
              <a:cs typeface="Mulish"/>
              <a:sym typeface="Mulish"/>
            </a:endParaRPr>
          </a:p>
          <a:p>
            <a:pPr marL="0" lvl="0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 b="1" dirty="0">
                <a:latin typeface="Montserrat" panose="00000500000000000000" pitchFamily="2" charset="0"/>
                <a:ea typeface="Mulish"/>
                <a:cs typeface="Mulish"/>
                <a:sym typeface="Mulish"/>
              </a:rPr>
              <a:t>$330.8 millones </a:t>
            </a:r>
            <a:r>
              <a:rPr lang="en" sz="1200" dirty="0">
                <a:latin typeface="Montserrat" panose="00000500000000000000" pitchFamily="2" charset="0"/>
                <a:ea typeface="Mulish"/>
                <a:cs typeface="Mulish"/>
                <a:sym typeface="Mulish"/>
              </a:rPr>
              <a:t>(CapEx), </a:t>
            </a:r>
          </a:p>
          <a:p>
            <a:pPr marL="0" lvl="0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 b="1" dirty="0">
                <a:latin typeface="Montserrat" panose="00000500000000000000" pitchFamily="2" charset="0"/>
                <a:ea typeface="Mulish"/>
                <a:cs typeface="Mulish"/>
                <a:sym typeface="Mulish"/>
              </a:rPr>
              <a:t>$99.7 millones </a:t>
            </a:r>
            <a:r>
              <a:rPr lang="en" sz="1200" dirty="0">
                <a:latin typeface="Montserrat" panose="00000500000000000000" pitchFamily="2" charset="0"/>
                <a:ea typeface="Mulish"/>
                <a:cs typeface="Mulish"/>
                <a:sym typeface="Mulish"/>
              </a:rPr>
              <a:t>(CDBG), </a:t>
            </a:r>
          </a:p>
          <a:p>
            <a:pPr marL="0" lvl="0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 b="1" dirty="0">
                <a:latin typeface="Montserrat" panose="00000500000000000000" pitchFamily="2" charset="0"/>
                <a:ea typeface="Mulish"/>
                <a:cs typeface="Mulish"/>
                <a:sym typeface="Mulish"/>
              </a:rPr>
              <a:t>$167.8 millones </a:t>
            </a:r>
            <a:r>
              <a:rPr lang="en" sz="1200" dirty="0">
                <a:latin typeface="Montserrat" panose="00000500000000000000" pitchFamily="2" charset="0"/>
                <a:ea typeface="Mulish"/>
                <a:cs typeface="Mulish"/>
                <a:sym typeface="Mulish"/>
              </a:rPr>
              <a:t>(FEMA).</a:t>
            </a:r>
            <a:endParaRPr sz="1200" dirty="0">
              <a:latin typeface="Montserrat" panose="00000500000000000000" pitchFamily="2" charset="0"/>
              <a:ea typeface="Mulish"/>
              <a:cs typeface="Mulish"/>
              <a:sym typeface="Mulish"/>
            </a:endParaRPr>
          </a:p>
        </p:txBody>
      </p:sp>
      <p:sp>
        <p:nvSpPr>
          <p:cNvPr id="96" name="Google Shape;96;p18"/>
          <p:cNvSpPr txBox="1"/>
          <p:nvPr/>
        </p:nvSpPr>
        <p:spPr>
          <a:xfrm>
            <a:off x="3328416" y="1547591"/>
            <a:ext cx="2459700" cy="55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b="1" dirty="0">
                <a:solidFill>
                  <a:schemeClr val="tx1"/>
                </a:solidFill>
                <a:latin typeface="Montserrat Black" panose="00000A00000000000000" pitchFamily="2" charset="0"/>
                <a:ea typeface="Mulish"/>
                <a:cs typeface="Mulish"/>
                <a:sym typeface="Mulish"/>
              </a:rPr>
              <a:t>Etapas de Desarrollo</a:t>
            </a:r>
            <a:endParaRPr b="1" dirty="0">
              <a:solidFill>
                <a:schemeClr val="tx1"/>
              </a:solidFill>
              <a:latin typeface="Montserrat Black" panose="00000A00000000000000" pitchFamily="2" charset="0"/>
              <a:ea typeface="Mulish"/>
              <a:cs typeface="Mulish"/>
              <a:sym typeface="Mulish"/>
            </a:endParaRPr>
          </a:p>
        </p:txBody>
      </p:sp>
      <p:sp>
        <p:nvSpPr>
          <p:cNvPr id="97" name="Google Shape;97;p18"/>
          <p:cNvSpPr txBox="1"/>
          <p:nvPr/>
        </p:nvSpPr>
        <p:spPr>
          <a:xfrm>
            <a:off x="3328416" y="2176272"/>
            <a:ext cx="2459700" cy="221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 b="1" dirty="0">
                <a:solidFill>
                  <a:srgbClr val="007D9A"/>
                </a:solidFill>
                <a:latin typeface="Montserrat" panose="00000500000000000000" pitchFamily="2" charset="0"/>
                <a:ea typeface="Mulish"/>
                <a:cs typeface="Mulish"/>
                <a:sym typeface="Mulish"/>
              </a:rPr>
              <a:t>CapEx: </a:t>
            </a:r>
          </a:p>
          <a:p>
            <a:pPr marL="0" lvl="0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 dirty="0">
                <a:latin typeface="Montserrat" panose="00000500000000000000" pitchFamily="2" charset="0"/>
                <a:ea typeface="Mulish"/>
                <a:cs typeface="Mulish"/>
                <a:sym typeface="Mulish"/>
              </a:rPr>
              <a:t>35% completados, 62% en desarrollo y 4% pendientes. </a:t>
            </a:r>
            <a:r>
              <a:rPr lang="en" sz="1200" b="1" dirty="0">
                <a:solidFill>
                  <a:srgbClr val="007D9A"/>
                </a:solidFill>
                <a:latin typeface="Montserrat" panose="00000500000000000000" pitchFamily="2" charset="0"/>
                <a:ea typeface="Mulish"/>
                <a:cs typeface="Mulish"/>
                <a:sym typeface="Mulish"/>
              </a:rPr>
              <a:t>FEMA: </a:t>
            </a:r>
          </a:p>
          <a:p>
            <a:pPr marL="0" lvl="0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 dirty="0">
                <a:latin typeface="Montserrat" panose="00000500000000000000" pitchFamily="2" charset="0"/>
                <a:ea typeface="Mulish"/>
                <a:cs typeface="Mulish"/>
                <a:sym typeface="Mulish"/>
              </a:rPr>
              <a:t>29% completados, 58% en desarrollo y 13% pendientes. </a:t>
            </a:r>
            <a:r>
              <a:rPr lang="en" sz="1200" b="1" dirty="0">
                <a:solidFill>
                  <a:srgbClr val="007D9A"/>
                </a:solidFill>
                <a:latin typeface="Montserrat" panose="00000500000000000000" pitchFamily="2" charset="0"/>
                <a:ea typeface="Mulish"/>
                <a:cs typeface="Mulish"/>
                <a:sym typeface="Mulish"/>
              </a:rPr>
              <a:t>CDBG: </a:t>
            </a:r>
          </a:p>
          <a:p>
            <a:pPr marL="0" lvl="0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 dirty="0">
                <a:latin typeface="Montserrat" panose="00000500000000000000" pitchFamily="2" charset="0"/>
                <a:ea typeface="Mulish"/>
                <a:cs typeface="Mulish"/>
                <a:sym typeface="Mulish"/>
              </a:rPr>
              <a:t>en proceso de cumplimiento con el Departamento de la Vivienda.</a:t>
            </a:r>
            <a:endParaRPr sz="1200" dirty="0">
              <a:latin typeface="Montserrat" panose="00000500000000000000" pitchFamily="2" charset="0"/>
              <a:ea typeface="Mulish"/>
              <a:cs typeface="Mulish"/>
              <a:sym typeface="Mulish"/>
            </a:endParaRPr>
          </a:p>
        </p:txBody>
      </p:sp>
      <p:sp>
        <p:nvSpPr>
          <p:cNvPr id="98" name="Google Shape;98;p18"/>
          <p:cNvSpPr txBox="1"/>
          <p:nvPr/>
        </p:nvSpPr>
        <p:spPr>
          <a:xfrm>
            <a:off x="6144768" y="1547591"/>
            <a:ext cx="2459700" cy="55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chemeClr val="tx1"/>
                </a:solidFill>
                <a:latin typeface="Montserrat Black" panose="00000A00000000000000" pitchFamily="2" charset="0"/>
                <a:ea typeface="Mulish"/>
                <a:cs typeface="Mulish"/>
                <a:sym typeface="Mulish"/>
              </a:rPr>
              <a:t>Proyectos Relevantes</a:t>
            </a:r>
            <a:endParaRPr b="1">
              <a:solidFill>
                <a:schemeClr val="tx1"/>
              </a:solidFill>
              <a:latin typeface="Montserrat Black" panose="00000A00000000000000" pitchFamily="2" charset="0"/>
              <a:ea typeface="Mulish"/>
              <a:cs typeface="Mulish"/>
              <a:sym typeface="Mulish"/>
            </a:endParaRPr>
          </a:p>
        </p:txBody>
      </p:sp>
      <p:sp>
        <p:nvSpPr>
          <p:cNvPr id="99" name="Google Shape;99;p18"/>
          <p:cNvSpPr txBox="1"/>
          <p:nvPr/>
        </p:nvSpPr>
        <p:spPr>
          <a:xfrm>
            <a:off x="6144768" y="2176272"/>
            <a:ext cx="2642240" cy="221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 b="1" dirty="0">
                <a:solidFill>
                  <a:srgbClr val="007D9A"/>
                </a:solidFill>
                <a:latin typeface="Montserrat" panose="00000500000000000000" pitchFamily="2" charset="0"/>
                <a:ea typeface="Mulish"/>
                <a:cs typeface="Mulish"/>
                <a:sym typeface="Mulish"/>
              </a:rPr>
              <a:t>CDT de Maunabo </a:t>
            </a: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 b="1" dirty="0">
                <a:latin typeface="Montserrat" panose="00000500000000000000" pitchFamily="2" charset="0"/>
                <a:ea typeface="Mulish"/>
                <a:cs typeface="Mulish"/>
                <a:sym typeface="Mulish"/>
              </a:rPr>
              <a:t>($38 millones),</a:t>
            </a: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" sz="1200" b="1" dirty="0">
              <a:latin typeface="Montserrat" panose="00000500000000000000" pitchFamily="2" charset="0"/>
              <a:ea typeface="Mulish"/>
              <a:cs typeface="Mulish"/>
              <a:sym typeface="Mulish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 b="1" dirty="0">
                <a:solidFill>
                  <a:srgbClr val="007D9A"/>
                </a:solidFill>
                <a:latin typeface="Montserrat" panose="00000500000000000000" pitchFamily="2" charset="0"/>
                <a:ea typeface="Mulish"/>
                <a:cs typeface="Mulish"/>
                <a:sym typeface="Mulish"/>
              </a:rPr>
              <a:t>Laboratorio de Salud Pública</a:t>
            </a:r>
            <a:r>
              <a:rPr lang="en" sz="1200" b="1" dirty="0">
                <a:solidFill>
                  <a:srgbClr val="EFA520"/>
                </a:solidFill>
                <a:latin typeface="Montserrat" panose="00000500000000000000" pitchFamily="2" charset="0"/>
                <a:ea typeface="Mulish"/>
                <a:cs typeface="Mulish"/>
                <a:sym typeface="Mulish"/>
              </a:rPr>
              <a:t> </a:t>
            </a:r>
            <a:r>
              <a:rPr lang="en" sz="1200" b="1" dirty="0">
                <a:latin typeface="Montserrat" panose="00000500000000000000" pitchFamily="2" charset="0"/>
                <a:ea typeface="Mulish"/>
                <a:cs typeface="Mulish"/>
                <a:sym typeface="Mulish"/>
              </a:rPr>
              <a:t>($55 millones), </a:t>
            </a: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" sz="1200" b="1" dirty="0">
              <a:latin typeface="Montserrat" panose="00000500000000000000" pitchFamily="2" charset="0"/>
              <a:ea typeface="Mulish"/>
              <a:cs typeface="Mulish"/>
              <a:sym typeface="Mulish"/>
            </a:endParaRPr>
          </a:p>
          <a:p>
            <a:pPr lvl="0"/>
            <a:r>
              <a:rPr lang="en" sz="1200" b="1" dirty="0">
                <a:solidFill>
                  <a:srgbClr val="007D9A"/>
                </a:solidFill>
                <a:latin typeface="Montserrat" panose="00000500000000000000" pitchFamily="2" charset="0"/>
                <a:ea typeface="Mulish"/>
                <a:cs typeface="Mulish"/>
                <a:sym typeface="Mulish"/>
              </a:rPr>
              <a:t>Hospital Universitario de Adultos </a:t>
            </a:r>
            <a:r>
              <a:rPr lang="en" sz="1200" b="1" dirty="0">
                <a:latin typeface="Montserrat" panose="00000500000000000000" pitchFamily="2" charset="0"/>
                <a:ea typeface="Mulish"/>
                <a:cs typeface="Mulish"/>
                <a:sym typeface="Mulish"/>
              </a:rPr>
              <a:t>($45 millones), </a:t>
            </a:r>
          </a:p>
          <a:p>
            <a:pPr lvl="0"/>
            <a:endParaRPr lang="en" sz="1200" b="1" dirty="0">
              <a:latin typeface="Montserrat" panose="00000500000000000000" pitchFamily="2" charset="0"/>
              <a:ea typeface="Mulish"/>
              <a:cs typeface="Mulish"/>
              <a:sym typeface="Mulish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 b="1" dirty="0">
                <a:solidFill>
                  <a:srgbClr val="007D9A"/>
                </a:solidFill>
                <a:latin typeface="Montserrat" panose="00000500000000000000" pitchFamily="2" charset="0"/>
                <a:ea typeface="Mulish"/>
                <a:cs typeface="Mulish"/>
                <a:sym typeface="Mulish"/>
              </a:rPr>
              <a:t>Hospital Pediátrico Universitario </a:t>
            </a:r>
            <a:r>
              <a:rPr lang="en" sz="1200" b="1" dirty="0">
                <a:latin typeface="Montserrat" panose="00000500000000000000" pitchFamily="2" charset="0"/>
                <a:ea typeface="Mulish"/>
                <a:cs typeface="Mulish"/>
                <a:sym typeface="Mulish"/>
              </a:rPr>
              <a:t>($44 millones).</a:t>
            </a:r>
            <a:endParaRPr sz="1200" b="1" dirty="0">
              <a:latin typeface="Montserrat" panose="00000500000000000000" pitchFamily="2" charset="0"/>
              <a:ea typeface="Mulish"/>
              <a:cs typeface="Mulish"/>
              <a:sym typeface="Mulish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19"/>
          <p:cNvSpPr txBox="1"/>
          <p:nvPr/>
        </p:nvSpPr>
        <p:spPr>
          <a:xfrm>
            <a:off x="512064" y="316566"/>
            <a:ext cx="8110800" cy="89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ES" sz="2500" dirty="0">
                <a:latin typeface="Montserrat Black" panose="00000A00000000000000" pitchFamily="2" charset="0"/>
                <a:ea typeface="Raleway"/>
                <a:cs typeface="Raleway"/>
                <a:sym typeface="Raleway"/>
              </a:rPr>
              <a:t>AMPLIACIÓN DEL ACCESO </a:t>
            </a: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ES" sz="2500" dirty="0">
                <a:latin typeface="Montserrat Black" panose="00000A00000000000000" pitchFamily="2" charset="0"/>
                <a:ea typeface="Raleway"/>
                <a:cs typeface="Raleway"/>
                <a:sym typeface="Raleway"/>
              </a:rPr>
              <a:t>A SERVICIOS DE SALUD</a:t>
            </a:r>
          </a:p>
        </p:txBody>
      </p:sp>
      <p:sp>
        <p:nvSpPr>
          <p:cNvPr id="105" name="Google Shape;105;p19"/>
          <p:cNvSpPr txBox="1"/>
          <p:nvPr/>
        </p:nvSpPr>
        <p:spPr>
          <a:xfrm>
            <a:off x="512064" y="932688"/>
            <a:ext cx="8110800" cy="40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2"/>
              </a:solidFill>
            </a:endParaRPr>
          </a:p>
        </p:txBody>
      </p:sp>
      <p:sp>
        <p:nvSpPr>
          <p:cNvPr id="106" name="Google Shape;106;p19"/>
          <p:cNvSpPr txBox="1"/>
          <p:nvPr/>
        </p:nvSpPr>
        <p:spPr>
          <a:xfrm>
            <a:off x="512064" y="1618488"/>
            <a:ext cx="8110800" cy="37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b="1" dirty="0">
                <a:latin typeface="Montserrat Black" panose="00000A00000000000000" pitchFamily="2" charset="0"/>
                <a:ea typeface="Mulish"/>
                <a:cs typeface="Mulish"/>
                <a:sym typeface="Mulish"/>
              </a:rPr>
              <a:t>Asignación Financiera</a:t>
            </a:r>
            <a:endParaRPr b="1" dirty="0">
              <a:latin typeface="Montserrat Black" panose="00000A00000000000000" pitchFamily="2" charset="0"/>
              <a:ea typeface="Mulish"/>
              <a:cs typeface="Mulish"/>
              <a:sym typeface="Mulish"/>
            </a:endParaRPr>
          </a:p>
        </p:txBody>
      </p:sp>
      <p:sp>
        <p:nvSpPr>
          <p:cNvPr id="107" name="Google Shape;107;p19"/>
          <p:cNvSpPr txBox="1"/>
          <p:nvPr/>
        </p:nvSpPr>
        <p:spPr>
          <a:xfrm>
            <a:off x="512064" y="1883664"/>
            <a:ext cx="8110800" cy="740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 b="1" dirty="0">
                <a:solidFill>
                  <a:srgbClr val="007D9A"/>
                </a:solidFill>
                <a:latin typeface="Montserrat" panose="00000500000000000000" pitchFamily="2" charset="0"/>
                <a:ea typeface="Mulish"/>
                <a:cs typeface="Mulish"/>
                <a:sym typeface="Mulish"/>
              </a:rPr>
              <a:t>Asignación histórica </a:t>
            </a:r>
            <a:r>
              <a:rPr lang="en" sz="1200" dirty="0">
                <a:latin typeface="Montserrat" panose="00000500000000000000" pitchFamily="2" charset="0"/>
                <a:ea typeface="Mulish"/>
                <a:cs typeface="Mulish"/>
                <a:sym typeface="Mulish"/>
              </a:rPr>
              <a:t>de </a:t>
            </a:r>
            <a:r>
              <a:rPr lang="en" sz="1600" b="1" dirty="0">
                <a:solidFill>
                  <a:srgbClr val="EFA520"/>
                </a:solidFill>
                <a:latin typeface="Montserrat" panose="00000500000000000000" pitchFamily="2" charset="0"/>
                <a:ea typeface="Mulish"/>
                <a:cs typeface="Mulish"/>
                <a:sym typeface="Mulish"/>
              </a:rPr>
              <a:t>$19.5 </a:t>
            </a:r>
            <a:r>
              <a:rPr lang="en" sz="1200" b="1" dirty="0">
                <a:solidFill>
                  <a:schemeClr val="tx1"/>
                </a:solidFill>
                <a:latin typeface="Montserrat" panose="00000500000000000000" pitchFamily="2" charset="0"/>
                <a:ea typeface="Mulish"/>
                <a:cs typeface="Mulish"/>
                <a:sym typeface="Mulish"/>
              </a:rPr>
              <a:t>mil millones por cinco años</a:t>
            </a:r>
            <a:r>
              <a:rPr lang="en" sz="1200" dirty="0">
                <a:latin typeface="Montserrat" panose="00000500000000000000" pitchFamily="2" charset="0"/>
                <a:ea typeface="Mulish"/>
                <a:cs typeface="Mulish"/>
                <a:sym typeface="Mulish"/>
              </a:rPr>
              <a:t>, beneficiando a 1.3 millones de beneficiarios de Medicaid en Puerto Rico. </a:t>
            </a:r>
            <a:r>
              <a:rPr lang="en" sz="1200" b="1" dirty="0">
                <a:latin typeface="Montserrat" panose="00000500000000000000" pitchFamily="2" charset="0"/>
                <a:ea typeface="Mulish"/>
                <a:cs typeface="Mulish"/>
                <a:sym typeface="Mulish"/>
              </a:rPr>
              <a:t>Nivel de pobreza elevado al </a:t>
            </a:r>
            <a:r>
              <a:rPr lang="en" sz="1600" b="1" dirty="0">
                <a:solidFill>
                  <a:srgbClr val="EFA520"/>
                </a:solidFill>
                <a:latin typeface="Montserrat" panose="00000500000000000000" pitchFamily="2" charset="0"/>
                <a:ea typeface="Mulish"/>
                <a:cs typeface="Mulish"/>
                <a:sym typeface="Mulish"/>
              </a:rPr>
              <a:t>100%</a:t>
            </a:r>
            <a:r>
              <a:rPr lang="en" sz="1200" b="1" dirty="0">
                <a:solidFill>
                  <a:srgbClr val="EFA520"/>
                </a:solidFill>
                <a:latin typeface="Montserrat" panose="00000500000000000000" pitchFamily="2" charset="0"/>
                <a:ea typeface="Mulish"/>
                <a:cs typeface="Mulish"/>
                <a:sym typeface="Mulish"/>
              </a:rPr>
              <a:t> </a:t>
            </a:r>
            <a:r>
              <a:rPr lang="en" sz="1200" dirty="0">
                <a:solidFill>
                  <a:schemeClr val="tx1"/>
                </a:solidFill>
                <a:latin typeface="Montserrat" panose="00000500000000000000" pitchFamily="2" charset="0"/>
                <a:ea typeface="Mulish"/>
                <a:cs typeface="Mulish"/>
                <a:sym typeface="Mulish"/>
              </a:rPr>
              <a:t>para elegibilidad </a:t>
            </a:r>
            <a:r>
              <a:rPr lang="en" sz="1200" dirty="0">
                <a:latin typeface="Montserrat" panose="00000500000000000000" pitchFamily="2" charset="0"/>
                <a:ea typeface="Mulish"/>
                <a:cs typeface="Mulish"/>
                <a:sym typeface="Mulish"/>
              </a:rPr>
              <a:t>en </a:t>
            </a:r>
            <a:r>
              <a:rPr lang="en" sz="1200" b="1" dirty="0">
                <a:solidFill>
                  <a:srgbClr val="007D9A"/>
                </a:solidFill>
                <a:latin typeface="Montserrat" panose="00000500000000000000" pitchFamily="2" charset="0"/>
                <a:ea typeface="Mulish"/>
                <a:cs typeface="Mulish"/>
                <a:sym typeface="Mulish"/>
              </a:rPr>
              <a:t>Medicaid</a:t>
            </a:r>
            <a:r>
              <a:rPr lang="en" sz="1200" dirty="0">
                <a:latin typeface="Montserrat" panose="00000500000000000000" pitchFamily="2" charset="0"/>
                <a:ea typeface="Mulish"/>
                <a:cs typeface="Mulish"/>
                <a:sym typeface="Mulish"/>
              </a:rPr>
              <a:t>.</a:t>
            </a:r>
            <a:endParaRPr sz="1200" dirty="0">
              <a:latin typeface="Montserrat" panose="00000500000000000000" pitchFamily="2" charset="0"/>
              <a:ea typeface="Mulish"/>
              <a:cs typeface="Mulish"/>
              <a:sym typeface="Mulish"/>
            </a:endParaRPr>
          </a:p>
        </p:txBody>
      </p:sp>
      <p:sp>
        <p:nvSpPr>
          <p:cNvPr id="108" name="Google Shape;108;p19"/>
          <p:cNvSpPr txBox="1"/>
          <p:nvPr/>
        </p:nvSpPr>
        <p:spPr>
          <a:xfrm>
            <a:off x="512064" y="2743200"/>
            <a:ext cx="8110800" cy="37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b="1" dirty="0">
                <a:latin typeface="Montserrat Black" panose="00000A00000000000000" pitchFamily="2" charset="0"/>
                <a:ea typeface="Mulish"/>
                <a:cs typeface="Mulish"/>
                <a:sym typeface="Mulish"/>
              </a:rPr>
              <a:t>Recertificación y Cobertura</a:t>
            </a:r>
            <a:endParaRPr b="1" dirty="0">
              <a:latin typeface="Montserrat Black" panose="00000A00000000000000" pitchFamily="2" charset="0"/>
              <a:ea typeface="Mulish"/>
              <a:cs typeface="Mulish"/>
              <a:sym typeface="Mulish"/>
            </a:endParaRPr>
          </a:p>
        </p:txBody>
      </p:sp>
      <p:sp>
        <p:nvSpPr>
          <p:cNvPr id="109" name="Google Shape;109;p19"/>
          <p:cNvSpPr txBox="1"/>
          <p:nvPr/>
        </p:nvSpPr>
        <p:spPr>
          <a:xfrm>
            <a:off x="512064" y="2999232"/>
            <a:ext cx="8110800" cy="740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b="1" dirty="0">
                <a:solidFill>
                  <a:srgbClr val="EFA520"/>
                </a:solidFill>
                <a:latin typeface="Montserrat" panose="00000500000000000000" pitchFamily="2" charset="0"/>
                <a:ea typeface="Mulish"/>
                <a:cs typeface="Mulish"/>
                <a:sym typeface="Mulish"/>
              </a:rPr>
              <a:t>96%</a:t>
            </a:r>
            <a:r>
              <a:rPr lang="en" sz="1200" b="1" dirty="0">
                <a:solidFill>
                  <a:srgbClr val="EFA520"/>
                </a:solidFill>
                <a:latin typeface="Montserrat" panose="00000500000000000000" pitchFamily="2" charset="0"/>
                <a:ea typeface="Mulish"/>
                <a:cs typeface="Mulish"/>
                <a:sym typeface="Mulish"/>
              </a:rPr>
              <a:t> </a:t>
            </a:r>
            <a:r>
              <a:rPr lang="en" sz="1200" b="1" dirty="0">
                <a:solidFill>
                  <a:schemeClr val="tx1"/>
                </a:solidFill>
                <a:latin typeface="Montserrat" panose="00000500000000000000" pitchFamily="2" charset="0"/>
                <a:ea typeface="Mulish"/>
                <a:cs typeface="Mulish"/>
                <a:sym typeface="Mulish"/>
              </a:rPr>
              <a:t>de recertificación </a:t>
            </a:r>
            <a:r>
              <a:rPr lang="en" sz="1200" dirty="0">
                <a:latin typeface="Montserrat" panose="00000500000000000000" pitchFamily="2" charset="0"/>
                <a:ea typeface="Mulish"/>
                <a:cs typeface="Mulish"/>
                <a:sym typeface="Mulish"/>
              </a:rPr>
              <a:t>de beneficiarios del Plan de Salud del Gobierno. </a:t>
            </a:r>
            <a:r>
              <a:rPr lang="en" sz="1200" b="1" dirty="0">
                <a:solidFill>
                  <a:srgbClr val="007D9A"/>
                </a:solidFill>
                <a:latin typeface="Montserrat" panose="00000500000000000000" pitchFamily="2" charset="0"/>
                <a:ea typeface="Mulish"/>
                <a:cs typeface="Mulish"/>
                <a:sym typeface="Mulish"/>
              </a:rPr>
              <a:t>Extensión de cobertura de plan Vital</a:t>
            </a:r>
            <a:r>
              <a:rPr lang="en" sz="1200" b="1" dirty="0">
                <a:latin typeface="Montserrat" panose="00000500000000000000" pitchFamily="2" charset="0"/>
                <a:ea typeface="Mulish"/>
                <a:cs typeface="Mulish"/>
                <a:sym typeface="Mulish"/>
              </a:rPr>
              <a:t> </a:t>
            </a:r>
            <a:r>
              <a:rPr lang="en" sz="1200" dirty="0">
                <a:latin typeface="Montserrat" panose="00000500000000000000" pitchFamily="2" charset="0"/>
                <a:ea typeface="Mulish"/>
                <a:cs typeface="Mulish"/>
                <a:sym typeface="Mulish"/>
              </a:rPr>
              <a:t>a varios renglones, incluyendo vacunación contra dengue y pruebas de hepatitis.</a:t>
            </a:r>
            <a:endParaRPr sz="1200" dirty="0">
              <a:latin typeface="Montserrat" panose="00000500000000000000" pitchFamily="2" charset="0"/>
              <a:ea typeface="Mulish"/>
              <a:cs typeface="Mulish"/>
              <a:sym typeface="Mulish"/>
            </a:endParaRPr>
          </a:p>
        </p:txBody>
      </p:sp>
      <p:sp>
        <p:nvSpPr>
          <p:cNvPr id="110" name="Google Shape;110;p19"/>
          <p:cNvSpPr txBox="1"/>
          <p:nvPr/>
        </p:nvSpPr>
        <p:spPr>
          <a:xfrm>
            <a:off x="512064" y="3867912"/>
            <a:ext cx="8110800" cy="37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b="1" dirty="0">
                <a:latin typeface="Montserrat Black" panose="00000A00000000000000" pitchFamily="2" charset="0"/>
                <a:ea typeface="Mulish"/>
                <a:cs typeface="Mulish"/>
                <a:sym typeface="Mulish"/>
              </a:rPr>
              <a:t>Subvenciones para Proveedores</a:t>
            </a:r>
            <a:endParaRPr b="1" dirty="0">
              <a:latin typeface="Montserrat Black" panose="00000A00000000000000" pitchFamily="2" charset="0"/>
              <a:ea typeface="Mulish"/>
              <a:cs typeface="Mulish"/>
              <a:sym typeface="Mulish"/>
            </a:endParaRPr>
          </a:p>
        </p:txBody>
      </p:sp>
      <p:sp>
        <p:nvSpPr>
          <p:cNvPr id="111" name="Google Shape;111;p19"/>
          <p:cNvSpPr txBox="1"/>
          <p:nvPr/>
        </p:nvSpPr>
        <p:spPr>
          <a:xfrm>
            <a:off x="512064" y="4123944"/>
            <a:ext cx="8110800" cy="740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 dirty="0">
                <a:latin typeface="Montserrat" panose="00000500000000000000" pitchFamily="2" charset="0"/>
                <a:ea typeface="Mulish"/>
                <a:cs typeface="Mulish"/>
                <a:sym typeface="Mulish"/>
              </a:rPr>
              <a:t>Otorgamos </a:t>
            </a:r>
            <a:r>
              <a:rPr lang="en" sz="1200" b="1" dirty="0">
                <a:latin typeface="Montserrat" panose="00000500000000000000" pitchFamily="2" charset="0"/>
                <a:ea typeface="Mulish"/>
                <a:cs typeface="Mulish"/>
                <a:sym typeface="Mulish"/>
              </a:rPr>
              <a:t>subvenciones a </a:t>
            </a:r>
            <a:r>
              <a:rPr lang="en" sz="1600" b="1" dirty="0">
                <a:solidFill>
                  <a:srgbClr val="EFA520"/>
                </a:solidFill>
                <a:latin typeface="Montserrat" panose="00000500000000000000" pitchFamily="2" charset="0"/>
                <a:ea typeface="Mulish"/>
                <a:cs typeface="Mulish"/>
                <a:sym typeface="Mulish"/>
              </a:rPr>
              <a:t>121</a:t>
            </a:r>
            <a:r>
              <a:rPr lang="en" sz="1200" b="1" dirty="0">
                <a:latin typeface="Montserrat" panose="00000500000000000000" pitchFamily="2" charset="0"/>
                <a:ea typeface="Mulish"/>
                <a:cs typeface="Mulish"/>
                <a:sym typeface="Mulish"/>
              </a:rPr>
              <a:t> proveedores </a:t>
            </a:r>
            <a:r>
              <a:rPr lang="en" sz="1200" dirty="0">
                <a:latin typeface="Montserrat" panose="00000500000000000000" pitchFamily="2" charset="0"/>
                <a:ea typeface="Mulish"/>
                <a:cs typeface="Mulish"/>
                <a:sym typeface="Mulish"/>
              </a:rPr>
              <a:t>con inversión </a:t>
            </a:r>
            <a:r>
              <a:rPr lang="en" sz="1200" b="1" dirty="0">
                <a:solidFill>
                  <a:srgbClr val="EFA520"/>
                </a:solidFill>
                <a:latin typeface="Montserrat" panose="00000500000000000000" pitchFamily="2" charset="0"/>
                <a:ea typeface="Mulish"/>
                <a:cs typeface="Mulish"/>
                <a:sym typeface="Mulish"/>
              </a:rPr>
              <a:t>de </a:t>
            </a:r>
            <a:r>
              <a:rPr lang="en" sz="1600" b="1" dirty="0">
                <a:solidFill>
                  <a:srgbClr val="EFA520"/>
                </a:solidFill>
                <a:latin typeface="Montserrat" panose="00000500000000000000" pitchFamily="2" charset="0"/>
                <a:ea typeface="Mulish"/>
                <a:cs typeface="Mulish"/>
                <a:sym typeface="Mulish"/>
              </a:rPr>
              <a:t>$345 </a:t>
            </a:r>
            <a:r>
              <a:rPr lang="en" sz="1200" b="1" dirty="0">
                <a:solidFill>
                  <a:schemeClr val="tx1"/>
                </a:solidFill>
                <a:latin typeface="Montserrat" panose="00000500000000000000" pitchFamily="2" charset="0"/>
                <a:ea typeface="Mulish"/>
                <a:cs typeface="Mulish"/>
                <a:sym typeface="Mulish"/>
              </a:rPr>
              <a:t>millones</a:t>
            </a:r>
            <a:r>
              <a:rPr lang="en" sz="1200" b="1" dirty="0">
                <a:solidFill>
                  <a:srgbClr val="EFA520"/>
                </a:solidFill>
                <a:latin typeface="Montserrat" panose="00000500000000000000" pitchFamily="2" charset="0"/>
                <a:ea typeface="Mulish"/>
                <a:cs typeface="Mulish"/>
                <a:sym typeface="Mulish"/>
              </a:rPr>
              <a:t> </a:t>
            </a:r>
            <a:r>
              <a:rPr lang="en" sz="1200" dirty="0">
                <a:latin typeface="Montserrat" panose="00000500000000000000" pitchFamily="2" charset="0"/>
                <a:ea typeface="Mulish"/>
                <a:cs typeface="Mulish"/>
                <a:sym typeface="Mulish"/>
              </a:rPr>
              <a:t>a través de fondos HRSA, identificando 12 áreas con dificultades de reclutamiento.</a:t>
            </a:r>
            <a:endParaRPr sz="1200" dirty="0">
              <a:latin typeface="Montserrat" panose="00000500000000000000" pitchFamily="2" charset="0"/>
              <a:ea typeface="Mulish"/>
              <a:cs typeface="Mulish"/>
              <a:sym typeface="Mulish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20"/>
          <p:cNvSpPr txBox="1"/>
          <p:nvPr/>
        </p:nvSpPr>
        <p:spPr>
          <a:xfrm>
            <a:off x="512064" y="438888"/>
            <a:ext cx="8110800" cy="89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ES" sz="2500" dirty="0">
                <a:latin typeface="Montserrat Black" panose="00000A00000000000000" pitchFamily="2" charset="0"/>
                <a:ea typeface="Raleway"/>
                <a:cs typeface="Raleway"/>
                <a:sym typeface="Raleway"/>
              </a:rPr>
              <a:t>RETENCIÓN DE PROVEEDORES </a:t>
            </a: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ES" sz="2500" dirty="0">
                <a:latin typeface="Montserrat Black" panose="00000A00000000000000" pitchFamily="2" charset="0"/>
                <a:ea typeface="Raleway"/>
                <a:cs typeface="Raleway"/>
                <a:sym typeface="Raleway"/>
              </a:rPr>
              <a:t>DE SALUD</a:t>
            </a:r>
          </a:p>
        </p:txBody>
      </p:sp>
      <p:sp>
        <p:nvSpPr>
          <p:cNvPr id="117" name="Google Shape;117;p20"/>
          <p:cNvSpPr txBox="1"/>
          <p:nvPr/>
        </p:nvSpPr>
        <p:spPr>
          <a:xfrm>
            <a:off x="512064" y="932688"/>
            <a:ext cx="8110800" cy="40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2"/>
              </a:solidFill>
            </a:endParaRPr>
          </a:p>
        </p:txBody>
      </p:sp>
      <p:sp>
        <p:nvSpPr>
          <p:cNvPr id="118" name="Google Shape;118;p20"/>
          <p:cNvSpPr txBox="1"/>
          <p:nvPr/>
        </p:nvSpPr>
        <p:spPr>
          <a:xfrm>
            <a:off x="512064" y="1618488"/>
            <a:ext cx="8110800" cy="37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 b="1" dirty="0">
                <a:latin typeface="Montserrat Black" panose="00000A00000000000000" pitchFamily="2" charset="0"/>
                <a:ea typeface="Mulish"/>
                <a:cs typeface="Mulish"/>
                <a:sym typeface="Mulish"/>
              </a:rPr>
              <a:t>Aumento de Tarifas</a:t>
            </a:r>
            <a:endParaRPr sz="1300" b="1" dirty="0">
              <a:latin typeface="Montserrat Black" panose="00000A00000000000000" pitchFamily="2" charset="0"/>
              <a:ea typeface="Mulish"/>
              <a:cs typeface="Mulish"/>
              <a:sym typeface="Mulish"/>
            </a:endParaRPr>
          </a:p>
        </p:txBody>
      </p:sp>
      <p:sp>
        <p:nvSpPr>
          <p:cNvPr id="119" name="Google Shape;119;p20"/>
          <p:cNvSpPr txBox="1"/>
          <p:nvPr/>
        </p:nvSpPr>
        <p:spPr>
          <a:xfrm>
            <a:off x="512064" y="1883664"/>
            <a:ext cx="8110800" cy="740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 dirty="0">
                <a:latin typeface="Montserrat" panose="00000500000000000000" pitchFamily="2" charset="0"/>
                <a:ea typeface="Mulish"/>
                <a:cs typeface="Mulish"/>
                <a:sym typeface="Mulish"/>
              </a:rPr>
              <a:t>Incrementos en tarifas a </a:t>
            </a:r>
            <a:r>
              <a:rPr lang="en" sz="1200" b="1" dirty="0">
                <a:solidFill>
                  <a:srgbClr val="007D9A"/>
                </a:solidFill>
                <a:latin typeface="Montserrat" panose="00000500000000000000" pitchFamily="2" charset="0"/>
                <a:ea typeface="Mulish"/>
                <a:cs typeface="Mulish"/>
                <a:sym typeface="Mulish"/>
              </a:rPr>
              <a:t>médicos especialistas </a:t>
            </a:r>
            <a:r>
              <a:rPr lang="en" sz="1200" dirty="0">
                <a:solidFill>
                  <a:schemeClr val="tx1"/>
                </a:solidFill>
                <a:latin typeface="Montserrat" panose="00000500000000000000" pitchFamily="2" charset="0"/>
                <a:ea typeface="Mulish"/>
                <a:cs typeface="Mulish"/>
                <a:sym typeface="Mulish"/>
              </a:rPr>
              <a:t>(</a:t>
            </a:r>
            <a:r>
              <a:rPr lang="en" sz="1600" b="1" dirty="0">
                <a:solidFill>
                  <a:srgbClr val="EFA520"/>
                </a:solidFill>
                <a:latin typeface="Montserrat" panose="00000500000000000000" pitchFamily="2" charset="0"/>
                <a:ea typeface="Mulish"/>
                <a:cs typeface="Mulish"/>
                <a:sym typeface="Mulish"/>
              </a:rPr>
              <a:t>70% - 80% </a:t>
            </a:r>
            <a:r>
              <a:rPr lang="en" sz="1200" dirty="0">
                <a:solidFill>
                  <a:schemeClr val="tx1"/>
                </a:solidFill>
                <a:latin typeface="Montserrat" panose="00000500000000000000" pitchFamily="2" charset="0"/>
                <a:ea typeface="Mulish"/>
                <a:cs typeface="Mulish"/>
                <a:sym typeface="Mulish"/>
              </a:rPr>
              <a:t>del Medicare Fee Schedule). </a:t>
            </a:r>
            <a:r>
              <a:rPr lang="en" sz="1200" dirty="0">
                <a:latin typeface="Montserrat" panose="00000500000000000000" pitchFamily="2" charset="0"/>
                <a:ea typeface="Mulish"/>
                <a:cs typeface="Mulish"/>
                <a:sym typeface="Mulish"/>
              </a:rPr>
              <a:t>Elevación al </a:t>
            </a:r>
            <a:r>
              <a:rPr lang="en" sz="1600" b="1" dirty="0">
                <a:solidFill>
                  <a:srgbClr val="EFA520"/>
                </a:solidFill>
                <a:latin typeface="Montserrat" panose="00000500000000000000" pitchFamily="2" charset="0"/>
                <a:ea typeface="Mulish"/>
                <a:cs typeface="Mulish"/>
                <a:sym typeface="Mulish"/>
              </a:rPr>
              <a:t>100%</a:t>
            </a:r>
            <a:r>
              <a:rPr lang="en" sz="1600" b="1" dirty="0">
                <a:latin typeface="Montserrat" panose="00000500000000000000" pitchFamily="2" charset="0"/>
                <a:ea typeface="Mulish"/>
                <a:cs typeface="Mulish"/>
                <a:sym typeface="Mulish"/>
              </a:rPr>
              <a:t> </a:t>
            </a:r>
            <a:r>
              <a:rPr lang="en" sz="1200" dirty="0">
                <a:latin typeface="Montserrat" panose="00000500000000000000" pitchFamily="2" charset="0"/>
                <a:ea typeface="Mulish"/>
                <a:cs typeface="Mulish"/>
                <a:sym typeface="Mulish"/>
              </a:rPr>
              <a:t>para</a:t>
            </a:r>
            <a:r>
              <a:rPr lang="en" sz="1200" b="1" dirty="0">
                <a:latin typeface="Montserrat" panose="00000500000000000000" pitchFamily="2" charset="0"/>
                <a:ea typeface="Mulish"/>
                <a:cs typeface="Mulish"/>
                <a:sym typeface="Mulish"/>
              </a:rPr>
              <a:t> </a:t>
            </a:r>
            <a:r>
              <a:rPr lang="en" sz="1200" b="1" dirty="0">
                <a:solidFill>
                  <a:srgbClr val="007D9A"/>
                </a:solidFill>
                <a:latin typeface="Montserrat" panose="00000500000000000000" pitchFamily="2" charset="0"/>
                <a:ea typeface="Mulish"/>
                <a:cs typeface="Mulish"/>
                <a:sym typeface="Mulish"/>
              </a:rPr>
              <a:t>subespecialistas</a:t>
            </a:r>
            <a:r>
              <a:rPr lang="en" sz="1200" b="1" dirty="0">
                <a:latin typeface="Montserrat" panose="00000500000000000000" pitchFamily="2" charset="0"/>
                <a:ea typeface="Mulish"/>
                <a:cs typeface="Mulish"/>
                <a:sym typeface="Mulish"/>
              </a:rPr>
              <a:t> </a:t>
            </a:r>
            <a:r>
              <a:rPr lang="en" sz="1200" dirty="0">
                <a:latin typeface="Montserrat" panose="00000500000000000000" pitchFamily="2" charset="0"/>
                <a:ea typeface="Mulish"/>
                <a:cs typeface="Mulish"/>
                <a:sym typeface="Mulish"/>
              </a:rPr>
              <a:t>en áreas críticas.</a:t>
            </a:r>
            <a:endParaRPr sz="1200" dirty="0">
              <a:latin typeface="Montserrat" panose="00000500000000000000" pitchFamily="2" charset="0"/>
              <a:ea typeface="Mulish"/>
              <a:cs typeface="Mulish"/>
              <a:sym typeface="Mulish"/>
            </a:endParaRPr>
          </a:p>
        </p:txBody>
      </p:sp>
      <p:sp>
        <p:nvSpPr>
          <p:cNvPr id="120" name="Google Shape;120;p20"/>
          <p:cNvSpPr txBox="1"/>
          <p:nvPr/>
        </p:nvSpPr>
        <p:spPr>
          <a:xfrm>
            <a:off x="512064" y="2743200"/>
            <a:ext cx="8110800" cy="37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 b="1">
                <a:latin typeface="Montserrat Black" panose="00000A00000000000000" pitchFamily="2" charset="0"/>
                <a:ea typeface="Mulish"/>
                <a:cs typeface="Mulish"/>
                <a:sym typeface="Mulish"/>
              </a:rPr>
              <a:t>Pagos Adicionales</a:t>
            </a:r>
            <a:endParaRPr sz="1300" b="1">
              <a:latin typeface="Montserrat Black" panose="00000A00000000000000" pitchFamily="2" charset="0"/>
              <a:ea typeface="Mulish"/>
              <a:cs typeface="Mulish"/>
              <a:sym typeface="Mulish"/>
            </a:endParaRPr>
          </a:p>
        </p:txBody>
      </p:sp>
      <p:sp>
        <p:nvSpPr>
          <p:cNvPr id="121" name="Google Shape;121;p20"/>
          <p:cNvSpPr txBox="1"/>
          <p:nvPr/>
        </p:nvSpPr>
        <p:spPr>
          <a:xfrm>
            <a:off x="512064" y="2999232"/>
            <a:ext cx="8110800" cy="740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 b="1" dirty="0">
                <a:solidFill>
                  <a:schemeClr val="tx1"/>
                </a:solidFill>
                <a:latin typeface="Montserrat" panose="00000500000000000000" pitchFamily="2" charset="0"/>
                <a:ea typeface="Mulish"/>
                <a:cs typeface="Mulish"/>
                <a:sym typeface="Mulish"/>
              </a:rPr>
              <a:t>Aumento del </a:t>
            </a:r>
            <a:r>
              <a:rPr lang="en" sz="1600" b="1" dirty="0">
                <a:solidFill>
                  <a:srgbClr val="EFA520"/>
                </a:solidFill>
                <a:latin typeface="Montserrat" panose="00000500000000000000" pitchFamily="2" charset="0"/>
                <a:ea typeface="Mulish"/>
                <a:cs typeface="Mulish"/>
                <a:sym typeface="Mulish"/>
              </a:rPr>
              <a:t>80%</a:t>
            </a:r>
            <a:r>
              <a:rPr lang="en" sz="1200" b="1" dirty="0">
                <a:solidFill>
                  <a:srgbClr val="EFA520"/>
                </a:solidFill>
                <a:latin typeface="Montserrat" panose="00000500000000000000" pitchFamily="2" charset="0"/>
                <a:ea typeface="Mulish"/>
                <a:cs typeface="Mulish"/>
                <a:sym typeface="Mulish"/>
              </a:rPr>
              <a:t> </a:t>
            </a:r>
            <a:r>
              <a:rPr lang="en" sz="1200" dirty="0">
                <a:latin typeface="Montserrat" panose="00000500000000000000" pitchFamily="2" charset="0"/>
                <a:ea typeface="Mulish"/>
                <a:cs typeface="Mulish"/>
                <a:sym typeface="Mulish"/>
              </a:rPr>
              <a:t>para </a:t>
            </a:r>
            <a:r>
              <a:rPr lang="en" sz="1200" b="1" dirty="0">
                <a:solidFill>
                  <a:srgbClr val="007D9A"/>
                </a:solidFill>
                <a:latin typeface="Montserrat" panose="00000500000000000000" pitchFamily="2" charset="0"/>
                <a:ea typeface="Mulish"/>
                <a:cs typeface="Mulish"/>
                <a:sym typeface="Mulish"/>
              </a:rPr>
              <a:t>proveedores de salud mental</a:t>
            </a:r>
            <a:r>
              <a:rPr lang="en" sz="1200" dirty="0">
                <a:latin typeface="Montserrat" panose="00000500000000000000" pitchFamily="2" charset="0"/>
                <a:ea typeface="Mulish"/>
                <a:cs typeface="Mulish"/>
                <a:sym typeface="Mulish"/>
              </a:rPr>
              <a:t>. </a:t>
            </a:r>
            <a:r>
              <a:rPr lang="en" sz="1200" b="1" dirty="0">
                <a:latin typeface="Montserrat" panose="00000500000000000000" pitchFamily="2" charset="0"/>
                <a:ea typeface="Mulish"/>
                <a:cs typeface="Mulish"/>
                <a:sym typeface="Mulish"/>
              </a:rPr>
              <a:t>Pagos adicionales de </a:t>
            </a:r>
            <a:r>
              <a:rPr lang="en" sz="1600" b="1" dirty="0">
                <a:solidFill>
                  <a:srgbClr val="EFA520"/>
                </a:solidFill>
                <a:latin typeface="Montserrat" panose="00000500000000000000" pitchFamily="2" charset="0"/>
                <a:ea typeface="Mulish"/>
                <a:cs typeface="Mulish"/>
                <a:sym typeface="Mulish"/>
              </a:rPr>
              <a:t>$18 </a:t>
            </a:r>
            <a:r>
              <a:rPr lang="en" sz="1200" dirty="0">
                <a:solidFill>
                  <a:schemeClr val="tx1"/>
                </a:solidFill>
                <a:latin typeface="Montserrat" panose="00000500000000000000" pitchFamily="2" charset="0"/>
                <a:ea typeface="Mulish"/>
                <a:cs typeface="Mulish"/>
                <a:sym typeface="Mulish"/>
              </a:rPr>
              <a:t>PMPM</a:t>
            </a:r>
            <a:r>
              <a:rPr lang="en" sz="1200" b="1" dirty="0">
                <a:solidFill>
                  <a:srgbClr val="EFA520"/>
                </a:solidFill>
                <a:latin typeface="Montserrat" panose="00000500000000000000" pitchFamily="2" charset="0"/>
                <a:ea typeface="Mulish"/>
                <a:cs typeface="Mulish"/>
                <a:sym typeface="Mulish"/>
              </a:rPr>
              <a:t> </a:t>
            </a:r>
            <a:r>
              <a:rPr lang="en" sz="1200" dirty="0">
                <a:latin typeface="Montserrat" panose="00000500000000000000" pitchFamily="2" charset="0"/>
                <a:ea typeface="Mulish"/>
                <a:cs typeface="Mulish"/>
                <a:sym typeface="Mulish"/>
              </a:rPr>
              <a:t>para </a:t>
            </a:r>
            <a:r>
              <a:rPr lang="en" sz="1200" b="1" dirty="0">
                <a:solidFill>
                  <a:srgbClr val="007D9A"/>
                </a:solidFill>
                <a:latin typeface="Montserrat" panose="00000500000000000000" pitchFamily="2" charset="0"/>
                <a:ea typeface="Mulish"/>
                <a:cs typeface="Mulish"/>
                <a:sym typeface="Mulish"/>
              </a:rPr>
              <a:t>médicos primarios </a:t>
            </a:r>
            <a:r>
              <a:rPr lang="en" sz="1200" dirty="0">
                <a:latin typeface="Montserrat" panose="00000500000000000000" pitchFamily="2" charset="0"/>
                <a:ea typeface="Mulish"/>
                <a:cs typeface="Mulish"/>
                <a:sym typeface="Mulish"/>
              </a:rPr>
              <a:t>e </a:t>
            </a:r>
            <a:r>
              <a:rPr lang="en" sz="1200" b="1" dirty="0">
                <a:solidFill>
                  <a:schemeClr val="tx1"/>
                </a:solidFill>
                <a:latin typeface="Montserrat" panose="00000500000000000000" pitchFamily="2" charset="0"/>
                <a:ea typeface="Mulish"/>
                <a:cs typeface="Mulish"/>
                <a:sym typeface="Mulish"/>
              </a:rPr>
              <a:t>incremento del </a:t>
            </a:r>
            <a:r>
              <a:rPr lang="en" sz="1600" b="1" dirty="0">
                <a:solidFill>
                  <a:srgbClr val="EFA520"/>
                </a:solidFill>
                <a:latin typeface="Montserrat" panose="00000500000000000000" pitchFamily="2" charset="0"/>
                <a:ea typeface="Mulish"/>
                <a:cs typeface="Mulish"/>
                <a:sym typeface="Mulish"/>
              </a:rPr>
              <a:t>33%</a:t>
            </a:r>
            <a:r>
              <a:rPr lang="en" sz="1200" b="1" dirty="0">
                <a:solidFill>
                  <a:schemeClr val="tx1"/>
                </a:solidFill>
                <a:latin typeface="Montserrat" panose="00000500000000000000" pitchFamily="2" charset="0"/>
                <a:ea typeface="Mulish"/>
                <a:cs typeface="Mulish"/>
                <a:sym typeface="Mulish"/>
              </a:rPr>
              <a:t> a hospitales (</a:t>
            </a:r>
            <a:r>
              <a:rPr lang="en" sz="1600" b="1" dirty="0">
                <a:solidFill>
                  <a:srgbClr val="EFA520"/>
                </a:solidFill>
                <a:latin typeface="Montserrat" panose="00000500000000000000" pitchFamily="2" charset="0"/>
                <a:ea typeface="Mulish"/>
                <a:cs typeface="Mulish"/>
                <a:sym typeface="Mulish"/>
              </a:rPr>
              <a:t>$125 </a:t>
            </a:r>
            <a:r>
              <a:rPr lang="en" sz="1200" b="1" dirty="0">
                <a:solidFill>
                  <a:schemeClr val="tx1"/>
                </a:solidFill>
                <a:latin typeface="Montserrat" panose="00000500000000000000" pitchFamily="2" charset="0"/>
                <a:ea typeface="Mulish"/>
                <a:cs typeface="Mulish"/>
                <a:sym typeface="Mulish"/>
              </a:rPr>
              <a:t>millones adicionales).</a:t>
            </a:r>
            <a:endParaRPr sz="1200" b="1" dirty="0">
              <a:solidFill>
                <a:schemeClr val="tx1"/>
              </a:solidFill>
              <a:latin typeface="Montserrat" panose="00000500000000000000" pitchFamily="2" charset="0"/>
              <a:ea typeface="Mulish"/>
              <a:cs typeface="Mulish"/>
              <a:sym typeface="Mulish"/>
            </a:endParaRPr>
          </a:p>
        </p:txBody>
      </p:sp>
      <p:sp>
        <p:nvSpPr>
          <p:cNvPr id="122" name="Google Shape;122;p20"/>
          <p:cNvSpPr txBox="1"/>
          <p:nvPr/>
        </p:nvSpPr>
        <p:spPr>
          <a:xfrm>
            <a:off x="512064" y="3867912"/>
            <a:ext cx="8110800" cy="37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 b="1">
                <a:latin typeface="Montserrat Black" panose="00000A00000000000000" pitchFamily="2" charset="0"/>
                <a:ea typeface="Mulish"/>
                <a:cs typeface="Mulish"/>
                <a:sym typeface="Mulish"/>
              </a:rPr>
              <a:t>Simplificación de Procesos</a:t>
            </a:r>
            <a:endParaRPr sz="1300" b="1">
              <a:latin typeface="Montserrat Black" panose="00000A00000000000000" pitchFamily="2" charset="0"/>
              <a:ea typeface="Mulish"/>
              <a:cs typeface="Mulish"/>
              <a:sym typeface="Mulish"/>
            </a:endParaRPr>
          </a:p>
        </p:txBody>
      </p:sp>
      <p:sp>
        <p:nvSpPr>
          <p:cNvPr id="123" name="Google Shape;123;p20"/>
          <p:cNvSpPr txBox="1"/>
          <p:nvPr/>
        </p:nvSpPr>
        <p:spPr>
          <a:xfrm>
            <a:off x="512064" y="4123944"/>
            <a:ext cx="8110800" cy="740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 b="1" dirty="0">
                <a:solidFill>
                  <a:srgbClr val="007D9A"/>
                </a:solidFill>
                <a:latin typeface="Montserrat" panose="00000500000000000000" pitchFamily="2" charset="0"/>
                <a:ea typeface="Mulish"/>
                <a:cs typeface="Mulish"/>
                <a:sym typeface="Mulish"/>
              </a:rPr>
              <a:t>Simplificamos métodos de facturación</a:t>
            </a:r>
            <a:r>
              <a:rPr lang="en" sz="1200" dirty="0">
                <a:latin typeface="Montserrat" panose="00000500000000000000" pitchFamily="2" charset="0"/>
                <a:ea typeface="Mulish"/>
                <a:cs typeface="Mulish"/>
                <a:sym typeface="Mulish"/>
              </a:rPr>
              <a:t>, </a:t>
            </a:r>
            <a:r>
              <a:rPr lang="en" sz="1200" b="1" dirty="0">
                <a:solidFill>
                  <a:schemeClr val="tx1"/>
                </a:solidFill>
                <a:latin typeface="Montserrat" panose="00000500000000000000" pitchFamily="2" charset="0"/>
                <a:ea typeface="Mulish"/>
                <a:cs typeface="Mulish"/>
                <a:sym typeface="Mulish"/>
              </a:rPr>
              <a:t>reduciendo</a:t>
            </a:r>
            <a:r>
              <a:rPr lang="en" sz="1200" b="1" dirty="0">
                <a:solidFill>
                  <a:srgbClr val="EFA520"/>
                </a:solidFill>
                <a:latin typeface="Montserrat" panose="00000500000000000000" pitchFamily="2" charset="0"/>
                <a:ea typeface="Mulish"/>
                <a:cs typeface="Mulish"/>
                <a:sym typeface="Mulish"/>
              </a:rPr>
              <a:t> </a:t>
            </a:r>
            <a:r>
              <a:rPr lang="en" sz="1200" b="1" dirty="0">
                <a:solidFill>
                  <a:schemeClr val="tx1"/>
                </a:solidFill>
                <a:latin typeface="Montserrat" panose="00000500000000000000" pitchFamily="2" charset="0"/>
                <a:ea typeface="Mulish"/>
                <a:cs typeface="Mulish"/>
                <a:sym typeface="Mulish"/>
              </a:rPr>
              <a:t>de 72 formas de pago a </a:t>
            </a:r>
            <a:r>
              <a:rPr lang="en" sz="1600" b="1" dirty="0">
                <a:solidFill>
                  <a:srgbClr val="EFA520"/>
                </a:solidFill>
                <a:latin typeface="Montserrat" panose="00000500000000000000" pitchFamily="2" charset="0"/>
                <a:ea typeface="Mulish"/>
                <a:cs typeface="Mulish"/>
                <a:sym typeface="Mulish"/>
              </a:rPr>
              <a:t>11</a:t>
            </a:r>
            <a:r>
              <a:rPr lang="en" sz="1200" dirty="0">
                <a:solidFill>
                  <a:schemeClr val="tx1"/>
                </a:solidFill>
                <a:latin typeface="Montserrat" panose="00000500000000000000" pitchFamily="2" charset="0"/>
                <a:ea typeface="Mulish"/>
                <a:cs typeface="Mulish"/>
                <a:sym typeface="Mulish"/>
              </a:rPr>
              <a:t>. </a:t>
            </a:r>
            <a:r>
              <a:rPr lang="en" sz="1200" dirty="0">
                <a:latin typeface="Montserrat" panose="00000500000000000000" pitchFamily="2" charset="0"/>
                <a:ea typeface="Mulish"/>
                <a:cs typeface="Mulish"/>
                <a:sym typeface="Mulish"/>
              </a:rPr>
              <a:t>Centralizamos proceso de credencialización bajo el Plan Vital.</a:t>
            </a:r>
            <a:endParaRPr sz="1200" dirty="0">
              <a:latin typeface="Montserrat" panose="00000500000000000000" pitchFamily="2" charset="0"/>
              <a:ea typeface="Mulish"/>
              <a:cs typeface="Mulish"/>
              <a:sym typeface="Mulish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21"/>
          <p:cNvSpPr txBox="1"/>
          <p:nvPr/>
        </p:nvSpPr>
        <p:spPr>
          <a:xfrm>
            <a:off x="521136" y="501906"/>
            <a:ext cx="8110800" cy="89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500" dirty="0">
                <a:latin typeface="Montserrat Black" panose="00000A00000000000000" pitchFamily="2" charset="0"/>
                <a:ea typeface="Raleway"/>
                <a:cs typeface="Raleway"/>
                <a:sym typeface="Raleway"/>
              </a:rPr>
              <a:t>PROGRAMA DE MEDICINA </a:t>
            </a: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500" dirty="0">
                <a:latin typeface="Montserrat Black" panose="00000A00000000000000" pitchFamily="2" charset="0"/>
                <a:ea typeface="Raleway"/>
                <a:cs typeface="Raleway"/>
                <a:sym typeface="Raleway"/>
              </a:rPr>
              <a:t>GRADUADA</a:t>
            </a:r>
          </a:p>
        </p:txBody>
      </p:sp>
      <p:sp>
        <p:nvSpPr>
          <p:cNvPr id="129" name="Google Shape;129;p21"/>
          <p:cNvSpPr txBox="1"/>
          <p:nvPr/>
        </p:nvSpPr>
        <p:spPr>
          <a:xfrm>
            <a:off x="512064" y="1069544"/>
            <a:ext cx="8110800" cy="40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2"/>
              </a:solidFill>
            </a:endParaRPr>
          </a:p>
        </p:txBody>
      </p:sp>
      <p:sp>
        <p:nvSpPr>
          <p:cNvPr id="130" name="Google Shape;130;p21"/>
          <p:cNvSpPr txBox="1"/>
          <p:nvPr/>
        </p:nvSpPr>
        <p:spPr>
          <a:xfrm>
            <a:off x="512064" y="1591432"/>
            <a:ext cx="2600654" cy="55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 b="1" dirty="0">
                <a:latin typeface="Montserrat Black" panose="00000A00000000000000" pitchFamily="2" charset="0"/>
                <a:ea typeface="Mulish"/>
                <a:cs typeface="Mulish"/>
                <a:sym typeface="Mulish"/>
              </a:rPr>
              <a:t>Incremento de Residencias</a:t>
            </a:r>
            <a:endParaRPr sz="1300" b="1" dirty="0">
              <a:latin typeface="Montserrat Black" panose="00000A00000000000000" pitchFamily="2" charset="0"/>
              <a:ea typeface="Mulish"/>
              <a:cs typeface="Mulish"/>
              <a:sym typeface="Mulish"/>
            </a:endParaRPr>
          </a:p>
        </p:txBody>
      </p:sp>
      <p:sp>
        <p:nvSpPr>
          <p:cNvPr id="131" name="Google Shape;131;p21"/>
          <p:cNvSpPr txBox="1"/>
          <p:nvPr/>
        </p:nvSpPr>
        <p:spPr>
          <a:xfrm>
            <a:off x="512064" y="2176272"/>
            <a:ext cx="2459700" cy="221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 b="1" dirty="0">
                <a:solidFill>
                  <a:srgbClr val="007D9A"/>
                </a:solidFill>
                <a:latin typeface="Montserrat" panose="00000500000000000000" pitchFamily="2" charset="0"/>
                <a:ea typeface="Mulish"/>
                <a:cs typeface="Mulish"/>
                <a:sym typeface="Mulish"/>
              </a:rPr>
              <a:t>Residencias médicas </a:t>
            </a:r>
            <a:r>
              <a:rPr lang="en" sz="1200" b="1" dirty="0">
                <a:latin typeface="Montserrat" panose="00000500000000000000" pitchFamily="2" charset="0"/>
                <a:ea typeface="Mulish"/>
                <a:cs typeface="Mulish"/>
                <a:sym typeface="Mulish"/>
              </a:rPr>
              <a:t>incrementadas </a:t>
            </a:r>
            <a:r>
              <a:rPr lang="en" sz="1200" dirty="0">
                <a:latin typeface="Montserrat" panose="00000500000000000000" pitchFamily="2" charset="0"/>
                <a:ea typeface="Mulish"/>
                <a:cs typeface="Mulish"/>
                <a:sym typeface="Mulish"/>
              </a:rPr>
              <a:t>de 200 en 2021 a </a:t>
            </a:r>
            <a:r>
              <a:rPr lang="en" sz="1800" b="1" dirty="0">
                <a:solidFill>
                  <a:srgbClr val="EFA520"/>
                </a:solidFill>
                <a:latin typeface="Montserrat" panose="00000500000000000000" pitchFamily="2" charset="0"/>
                <a:ea typeface="Mulish"/>
                <a:cs typeface="Mulish"/>
                <a:sym typeface="Mulish"/>
              </a:rPr>
              <a:t>528</a:t>
            </a:r>
            <a:r>
              <a:rPr lang="en" sz="1200" b="1" dirty="0">
                <a:latin typeface="Montserrat" panose="00000500000000000000" pitchFamily="2" charset="0"/>
                <a:ea typeface="Mulish"/>
                <a:cs typeface="Mulish"/>
                <a:sym typeface="Mulish"/>
              </a:rPr>
              <a:t> plazas actualmente</a:t>
            </a:r>
            <a:r>
              <a:rPr lang="en" sz="1200" dirty="0">
                <a:latin typeface="Montserrat" panose="00000500000000000000" pitchFamily="2" charset="0"/>
                <a:ea typeface="Mulish"/>
                <a:cs typeface="Mulish"/>
                <a:sym typeface="Mulish"/>
              </a:rPr>
              <a:t>. </a:t>
            </a:r>
            <a:r>
              <a:rPr lang="en" sz="1200" b="1" dirty="0">
                <a:solidFill>
                  <a:srgbClr val="007D9A"/>
                </a:solidFill>
                <a:latin typeface="Montserrat" panose="00000500000000000000" pitchFamily="2" charset="0"/>
                <a:ea typeface="Mulish"/>
                <a:cs typeface="Mulish"/>
                <a:sym typeface="Mulish"/>
              </a:rPr>
              <a:t>Aprobación de </a:t>
            </a:r>
            <a:r>
              <a:rPr lang="en" sz="1800" b="1" dirty="0">
                <a:solidFill>
                  <a:srgbClr val="EFA520"/>
                </a:solidFill>
                <a:latin typeface="Montserrat" panose="00000500000000000000" pitchFamily="2" charset="0"/>
                <a:ea typeface="Mulish"/>
                <a:cs typeface="Mulish"/>
                <a:sym typeface="Mulish"/>
              </a:rPr>
              <a:t>50</a:t>
            </a:r>
            <a:r>
              <a:rPr lang="en" sz="1800" dirty="0">
                <a:solidFill>
                  <a:srgbClr val="EFA520"/>
                </a:solidFill>
                <a:latin typeface="Montserrat" panose="00000500000000000000" pitchFamily="2" charset="0"/>
                <a:ea typeface="Mulish"/>
                <a:cs typeface="Mulish"/>
                <a:sym typeface="Mulish"/>
              </a:rPr>
              <a:t> </a:t>
            </a:r>
            <a:r>
              <a:rPr lang="en" sz="1200" dirty="0">
                <a:latin typeface="Montserrat" panose="00000500000000000000" pitchFamily="2" charset="0"/>
                <a:ea typeface="Mulish"/>
                <a:cs typeface="Mulish"/>
                <a:sym typeface="Mulish"/>
              </a:rPr>
              <a:t>residencias adicionales a partir de enero 2025.</a:t>
            </a:r>
            <a:endParaRPr sz="1200" dirty="0">
              <a:latin typeface="Montserrat" panose="00000500000000000000" pitchFamily="2" charset="0"/>
              <a:ea typeface="Mulish"/>
              <a:cs typeface="Mulish"/>
              <a:sym typeface="Mulish"/>
            </a:endParaRPr>
          </a:p>
        </p:txBody>
      </p:sp>
      <p:sp>
        <p:nvSpPr>
          <p:cNvPr id="132" name="Google Shape;132;p21"/>
          <p:cNvSpPr txBox="1"/>
          <p:nvPr/>
        </p:nvSpPr>
        <p:spPr>
          <a:xfrm>
            <a:off x="3328416" y="1591432"/>
            <a:ext cx="2459700" cy="55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 b="1">
                <a:latin typeface="Montserrat Black" panose="00000A00000000000000" pitchFamily="2" charset="0"/>
                <a:ea typeface="Mulish"/>
                <a:cs typeface="Mulish"/>
                <a:sym typeface="Mulish"/>
              </a:rPr>
              <a:t>Áreas de Alta Demanda</a:t>
            </a:r>
            <a:endParaRPr sz="1300" b="1">
              <a:latin typeface="Montserrat Black" panose="00000A00000000000000" pitchFamily="2" charset="0"/>
              <a:ea typeface="Mulish"/>
              <a:cs typeface="Mulish"/>
              <a:sym typeface="Mulish"/>
            </a:endParaRPr>
          </a:p>
        </p:txBody>
      </p:sp>
      <p:sp>
        <p:nvSpPr>
          <p:cNvPr id="133" name="Google Shape;133;p21"/>
          <p:cNvSpPr txBox="1"/>
          <p:nvPr/>
        </p:nvSpPr>
        <p:spPr>
          <a:xfrm>
            <a:off x="3328416" y="2176272"/>
            <a:ext cx="2459700" cy="221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 dirty="0">
                <a:latin typeface="Montserrat" panose="00000500000000000000" pitchFamily="2" charset="0"/>
                <a:ea typeface="Mulish"/>
                <a:cs typeface="Mulish"/>
                <a:sym typeface="Mulish"/>
              </a:rPr>
              <a:t>Nuevas plazas en áreas como </a:t>
            </a:r>
            <a:r>
              <a:rPr lang="en" sz="1200" b="1" dirty="0">
                <a:solidFill>
                  <a:srgbClr val="007D9A"/>
                </a:solidFill>
                <a:latin typeface="Montserrat" panose="00000500000000000000" pitchFamily="2" charset="0"/>
                <a:ea typeface="Mulish"/>
                <a:cs typeface="Mulish"/>
                <a:sym typeface="Mulish"/>
              </a:rPr>
              <a:t>Medicina Interna, Pediatría, Cardiología, Dermatología, y Medicina Pulmonar e Intensivista</a:t>
            </a:r>
            <a:r>
              <a:rPr lang="en" sz="1200" dirty="0">
                <a:latin typeface="Montserrat" panose="00000500000000000000" pitchFamily="2" charset="0"/>
                <a:ea typeface="Mulish"/>
                <a:cs typeface="Mulish"/>
                <a:sym typeface="Mulish"/>
              </a:rPr>
              <a:t>. </a:t>
            </a:r>
            <a:r>
              <a:rPr lang="en" sz="1200" b="1" dirty="0">
                <a:latin typeface="Montserrat" panose="00000500000000000000" pitchFamily="2" charset="0"/>
                <a:ea typeface="Mulish"/>
                <a:cs typeface="Mulish"/>
                <a:sym typeface="Mulish"/>
              </a:rPr>
              <a:t>Pago especial de </a:t>
            </a:r>
            <a:r>
              <a:rPr lang="en" sz="1600" b="1" dirty="0">
                <a:solidFill>
                  <a:srgbClr val="EFA520"/>
                </a:solidFill>
                <a:latin typeface="Montserrat" panose="00000500000000000000" pitchFamily="2" charset="0"/>
                <a:ea typeface="Mulish"/>
                <a:cs typeface="Mulish"/>
                <a:sym typeface="Mulish"/>
              </a:rPr>
              <a:t>$2,650 </a:t>
            </a:r>
            <a:r>
              <a:rPr lang="en" sz="1200" dirty="0">
                <a:latin typeface="Montserrat" panose="00000500000000000000" pitchFamily="2" charset="0"/>
                <a:ea typeface="Mulish"/>
                <a:cs typeface="Mulish"/>
                <a:sym typeface="Mulish"/>
              </a:rPr>
              <a:t>a cada médico residente desde 2022.</a:t>
            </a:r>
            <a:endParaRPr sz="1200" dirty="0">
              <a:latin typeface="Montserrat" panose="00000500000000000000" pitchFamily="2" charset="0"/>
              <a:ea typeface="Mulish"/>
              <a:cs typeface="Mulish"/>
              <a:sym typeface="Mulish"/>
            </a:endParaRPr>
          </a:p>
        </p:txBody>
      </p:sp>
      <p:sp>
        <p:nvSpPr>
          <p:cNvPr id="134" name="Google Shape;134;p21"/>
          <p:cNvSpPr txBox="1"/>
          <p:nvPr/>
        </p:nvSpPr>
        <p:spPr>
          <a:xfrm>
            <a:off x="6144768" y="1591432"/>
            <a:ext cx="2459700" cy="55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 b="1">
                <a:latin typeface="Montserrat Black" panose="00000A00000000000000" pitchFamily="2" charset="0"/>
                <a:ea typeface="Mulish"/>
                <a:cs typeface="Mulish"/>
                <a:sym typeface="Mulish"/>
              </a:rPr>
              <a:t>Beca Incentivo</a:t>
            </a:r>
            <a:endParaRPr sz="1300" b="1">
              <a:latin typeface="Montserrat Black" panose="00000A00000000000000" pitchFamily="2" charset="0"/>
              <a:ea typeface="Mulish"/>
              <a:cs typeface="Mulish"/>
              <a:sym typeface="Mulish"/>
            </a:endParaRPr>
          </a:p>
        </p:txBody>
      </p:sp>
      <p:sp>
        <p:nvSpPr>
          <p:cNvPr id="135" name="Google Shape;135;p21"/>
          <p:cNvSpPr txBox="1"/>
          <p:nvPr/>
        </p:nvSpPr>
        <p:spPr>
          <a:xfrm>
            <a:off x="6144768" y="2176272"/>
            <a:ext cx="2459700" cy="221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 b="1" dirty="0">
                <a:solidFill>
                  <a:srgbClr val="007D9A"/>
                </a:solidFill>
                <a:latin typeface="Montserrat" panose="00000500000000000000" pitchFamily="2" charset="0"/>
                <a:ea typeface="Mulish"/>
                <a:cs typeface="Mulish"/>
                <a:sym typeface="Mulish"/>
              </a:rPr>
              <a:t>Beca de </a:t>
            </a:r>
            <a:r>
              <a:rPr lang="en" sz="1600" b="1" dirty="0">
                <a:solidFill>
                  <a:srgbClr val="EFA520"/>
                </a:solidFill>
                <a:latin typeface="Montserrat" panose="00000500000000000000" pitchFamily="2" charset="0"/>
                <a:ea typeface="Mulish"/>
                <a:cs typeface="Mulish"/>
                <a:sym typeface="Mulish"/>
              </a:rPr>
              <a:t>$12,000 </a:t>
            </a:r>
            <a:r>
              <a:rPr lang="en" sz="1200" dirty="0">
                <a:latin typeface="Montserrat" panose="00000500000000000000" pitchFamily="2" charset="0"/>
                <a:ea typeface="Mulish"/>
                <a:cs typeface="Mulish"/>
                <a:sym typeface="Mulish"/>
              </a:rPr>
              <a:t>anuales para </a:t>
            </a:r>
            <a:r>
              <a:rPr lang="en" sz="1200" b="1" dirty="0">
                <a:solidFill>
                  <a:srgbClr val="007D9A"/>
                </a:solidFill>
                <a:latin typeface="Montserrat" panose="00000500000000000000" pitchFamily="2" charset="0"/>
                <a:ea typeface="Mulish"/>
                <a:cs typeface="Mulish"/>
                <a:sym typeface="Mulish"/>
              </a:rPr>
              <a:t>médicos residentes </a:t>
            </a:r>
            <a:r>
              <a:rPr lang="en" sz="1200" dirty="0">
                <a:latin typeface="Montserrat" panose="00000500000000000000" pitchFamily="2" charset="0"/>
                <a:ea typeface="Mulish"/>
                <a:cs typeface="Mulish"/>
                <a:sym typeface="Mulish"/>
              </a:rPr>
              <a:t>que se comprometan a trabajar en Puerto Rico y aceptar pacientes del Plan de Salud del Gobierno.</a:t>
            </a:r>
            <a:endParaRPr sz="1200" dirty="0">
              <a:latin typeface="Montserrat" panose="00000500000000000000" pitchFamily="2" charset="0"/>
              <a:ea typeface="Mulish"/>
              <a:cs typeface="Mulish"/>
              <a:sym typeface="Mulish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E211A6F6012C847B7371F0DB91C9B12" ma:contentTypeVersion="1" ma:contentTypeDescription="Create a new document." ma:contentTypeScope="" ma:versionID="a9d9d03ff5825e68e74c91f7a70f2bdd">
  <xsd:schema xmlns:xsd="http://www.w3.org/2001/XMLSchema" xmlns:xs="http://www.w3.org/2001/XMLSchema" xmlns:p="http://schemas.microsoft.com/office/2006/metadata/properties" xmlns:ns2="bb883c03-3888-4fa6-83e5-ee73e45ae799" targetNamespace="http://schemas.microsoft.com/office/2006/metadata/properties" ma:root="true" ma:fieldsID="9464b8c4d0692c3eff79b5d90fdd8f54" ns2:_="">
    <xsd:import namespace="bb883c03-3888-4fa6-83e5-ee73e45ae799"/>
    <xsd:element name="properties">
      <xsd:complexType>
        <xsd:sequence>
          <xsd:element name="documentManagement">
            <xsd:complexType>
              <xsd:all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b883c03-3888-4fa6-83e5-ee73e45ae799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BB4F18D5-A2D2-455F-BAA5-DE7C4E4FE9E3}"/>
</file>

<file path=customXml/itemProps2.xml><?xml version="1.0" encoding="utf-8"?>
<ds:datastoreItem xmlns:ds="http://schemas.openxmlformats.org/officeDocument/2006/customXml" ds:itemID="{04F86AD7-8C53-4472-BCFE-A3E7D9034AF1}"/>
</file>

<file path=customXml/itemProps3.xml><?xml version="1.0" encoding="utf-8"?>
<ds:datastoreItem xmlns:ds="http://schemas.openxmlformats.org/officeDocument/2006/customXml" ds:itemID="{49CF9E6A-0DC3-4E5F-B64C-2F71F2AD8461}"/>
</file>

<file path=docProps/app.xml><?xml version="1.0" encoding="utf-8"?>
<Properties xmlns="http://schemas.openxmlformats.org/officeDocument/2006/extended-properties" xmlns:vt="http://schemas.openxmlformats.org/officeDocument/2006/docPropsVTypes">
  <TotalTime>56</TotalTime>
  <Words>694</Words>
  <Application>Microsoft Office PowerPoint</Application>
  <PresentationFormat>On-screen Show (16:9)</PresentationFormat>
  <Paragraphs>75</Paragraphs>
  <Slides>11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Mulish</vt:lpstr>
      <vt:lpstr>Montserrat Black</vt:lpstr>
      <vt:lpstr>Raleway</vt:lpstr>
      <vt:lpstr>Montserrat</vt:lpstr>
      <vt:lpstr>Simple Light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Dianette Lugo-Acosta</dc:creator>
  <cp:lastModifiedBy>Bianca M. Porrata-Doria Rodriguez</cp:lastModifiedBy>
  <cp:revision>4</cp:revision>
  <dcterms:modified xsi:type="dcterms:W3CDTF">2024-12-01T18:26:53Z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0x010100AE211A6F6012C847B7371F0DB91C9B12</vt:lpwstr>
  </property>
</Properties>
</file>