
<file path=[Content_Types].xml><?xml version="1.0" encoding="utf-8"?>
<Types xmlns="http://schemas.openxmlformats.org/package/2006/content-types">
  <Default Extension="rels" ContentType="application/vnd.openxmlformats-package.relationships+xml"/>
  <Default Extension="fntdata" ContentType="application/x-fontdata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7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14"/>
      <p:bold r:id="rId15"/>
      <p:italic r:id="rId16"/>
      <p:boldItalic r:id="rId17"/>
    </p:embeddedFont>
    <p:embeddedFont>
      <p:font typeface="Montserrat Black" panose="00000A00000000000000" pitchFamily="2" charset="0"/>
      <p:bold r:id="rId18"/>
      <p:boldItalic r:id="rId19"/>
    </p:embeddedFont>
    <p:embeddedFont>
      <p:font typeface="Mulish" panose="020B0604020202020204" charset="0"/>
      <p:regular r:id="rId20"/>
      <p:bold r:id="rId21"/>
      <p:italic r:id="rId22"/>
      <p:boldItalic r:id="rId23"/>
    </p:embeddedFont>
    <p:embeddedFont>
      <p:font typeface="Raleway" pitchFamily="2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D9A"/>
    <a:srgbClr val="EFA520"/>
    <a:srgbClr val="678186"/>
    <a:srgbClr val="EDF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font" Target="fonts/font14.fntdata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4835510ebcdd-1Pkwg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4835510ebcdd-1Pkwg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097f14e6fa06-10s5fd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097f14e6fa06-10s5fd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a0092ab27664-11Th7r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a0092ab27664-11Th7r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8bf3b6f03247-30eLi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8bf3b6f03247-30eLi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94a738e3bc2a-4TmJw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94a738e3bc2a-4TmJw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363901792d59-5Im4F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363901792d59-5Im4F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51B01C7E-D2C3-25A5-7B85-3A99A3C12F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363901792d59-5Im4F:notes">
            <a:extLst>
              <a:ext uri="{FF2B5EF4-FFF2-40B4-BE49-F238E27FC236}">
                <a16:creationId xmlns:a16="http://schemas.microsoft.com/office/drawing/2014/main" id="{775A1B5A-89C0-01FA-594B-F2FCE42F122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363901792d59-5Im4F:notes">
            <a:extLst>
              <a:ext uri="{FF2B5EF4-FFF2-40B4-BE49-F238E27FC236}">
                <a16:creationId xmlns:a16="http://schemas.microsoft.com/office/drawing/2014/main" id="{22AE79EC-31C0-61C6-EDFD-E2FFBF0CA11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1315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f7e1f391ddfc-6ho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f7e1f391ddfc-6ho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de23d37ca103-7UCWm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de23d37ca103-7UCWm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467a566c38ee-8tDOG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467a566c38ee-8tDOG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13d2a984589c-969Xg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13d2a984589c-969Xg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/>
        </p:nvSpPr>
        <p:spPr>
          <a:xfrm>
            <a:off x="493668" y="408043"/>
            <a:ext cx="8110800" cy="8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500" dirty="0">
                <a:latin typeface="Montserrat Black" panose="00000A00000000000000" pitchFamily="2" charset="0"/>
                <a:ea typeface="Raleway"/>
                <a:cs typeface="Raleway"/>
                <a:sym typeface="Raleway"/>
              </a:rPr>
              <a:t>NUEVA INFRAESTRUCTURA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500" dirty="0">
                <a:latin typeface="Montserrat Black" panose="00000A00000000000000" pitchFamily="2" charset="0"/>
                <a:ea typeface="Raleway"/>
                <a:cs typeface="Raleway"/>
                <a:sym typeface="Raleway"/>
              </a:rPr>
              <a:t>DE SALUD PÚBLICA</a:t>
            </a:r>
          </a:p>
        </p:txBody>
      </p:sp>
      <p:sp>
        <p:nvSpPr>
          <p:cNvPr id="141" name="Google Shape;141;p22"/>
          <p:cNvSpPr txBox="1"/>
          <p:nvPr/>
        </p:nvSpPr>
        <p:spPr>
          <a:xfrm>
            <a:off x="512064" y="983936"/>
            <a:ext cx="81108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142" name="Google Shape;142;p22"/>
          <p:cNvSpPr txBox="1"/>
          <p:nvPr/>
        </p:nvSpPr>
        <p:spPr>
          <a:xfrm>
            <a:off x="530460" y="1704987"/>
            <a:ext cx="2459700" cy="5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Respuesta ante Emergencias</a:t>
            </a:r>
            <a:endParaRPr sz="1300" b="1" dirty="0"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43" name="Google Shape;143;p22"/>
          <p:cNvSpPr txBox="1"/>
          <p:nvPr/>
        </p:nvSpPr>
        <p:spPr>
          <a:xfrm>
            <a:off x="530460" y="2296090"/>
            <a:ext cx="2459700" cy="22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Fortalecimiento de la vigilancia de la salud pública y capacidad de respuesta. </a:t>
            </a:r>
            <a:r>
              <a:rPr lang="en" sz="16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Nueva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 infraestructura bajo la Secretaría Auxiliar para la Vigilancia y Protección de la Salud Pública.</a:t>
            </a:r>
            <a:endParaRPr sz="1200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44" name="Google Shape;144;p22"/>
          <p:cNvSpPr txBox="1"/>
          <p:nvPr/>
        </p:nvSpPr>
        <p:spPr>
          <a:xfrm>
            <a:off x="3346812" y="1704987"/>
            <a:ext cx="2459700" cy="5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Sistema de Reporte Electrónico</a:t>
            </a:r>
            <a:endParaRPr sz="1300" b="1"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45" name="Google Shape;145;p22"/>
          <p:cNvSpPr txBox="1"/>
          <p:nvPr/>
        </p:nvSpPr>
        <p:spPr>
          <a:xfrm>
            <a:off x="3346812" y="2296090"/>
            <a:ext cx="2459700" cy="22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Implementación de sistema de reporte electrónico para enfermedades y eventos de notificación obligatoria. </a:t>
            </a:r>
            <a:r>
              <a:rPr lang="en" sz="1200" b="1" dirty="0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Subvención completa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para </a:t>
            </a:r>
            <a:r>
              <a:rPr lang="en" sz="16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modernización de datos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en epidemiología.</a:t>
            </a:r>
            <a:endParaRPr sz="1200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46" name="Google Shape;146;p22"/>
          <p:cNvSpPr txBox="1"/>
          <p:nvPr/>
        </p:nvSpPr>
        <p:spPr>
          <a:xfrm>
            <a:off x="6163164" y="1704987"/>
            <a:ext cx="2459700" cy="5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Plataformas y Procesos Mejorados</a:t>
            </a:r>
            <a:endParaRPr sz="1300" b="1"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47" name="Google Shape;147;p22"/>
          <p:cNvSpPr txBox="1"/>
          <p:nvPr/>
        </p:nvSpPr>
        <p:spPr>
          <a:xfrm>
            <a:off x="6163164" y="2296090"/>
            <a:ext cx="2459700" cy="22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Mejora del Dashboard de COVID-19 y </a:t>
            </a:r>
            <a:r>
              <a:rPr lang="en" sz="16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desarrollo</a:t>
            </a: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 del Dashboard de Vigilancias.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Implementación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 del Enterprise Data Warehouse. </a:t>
            </a: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Nueva plataforma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de elegibilidad para el Plan de Salud del Gobierno.</a:t>
            </a:r>
            <a:endParaRPr sz="1200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512064" y="146304"/>
            <a:ext cx="8110800" cy="8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Montserrat Black" panose="00000A00000000000000" pitchFamily="2" charset="0"/>
                <a:ea typeface="Raleway"/>
                <a:cs typeface="Raleway"/>
                <a:sym typeface="Raleway"/>
              </a:rPr>
              <a:t>INTRODUCCIÓN</a:t>
            </a:r>
          </a:p>
        </p:txBody>
      </p:sp>
      <p:sp>
        <p:nvSpPr>
          <p:cNvPr id="67" name="Google Shape;67;p15"/>
          <p:cNvSpPr txBox="1"/>
          <p:nvPr/>
        </p:nvSpPr>
        <p:spPr>
          <a:xfrm>
            <a:off x="2306792" y="654097"/>
            <a:ext cx="5144063" cy="3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latin typeface="Mulish"/>
                <a:ea typeface="Mulish"/>
                <a:cs typeface="Mulish"/>
                <a:sym typeface="Mulish"/>
              </a:rPr>
              <a:t>Nuestra ponencia tiene una lista de </a:t>
            </a:r>
            <a:r>
              <a:rPr lang="es-ES" sz="1600" b="1" dirty="0">
                <a:solidFill>
                  <a:srgbClr val="007D9A"/>
                </a:solidFill>
                <a:latin typeface="Mulish"/>
                <a:ea typeface="Mulish"/>
                <a:cs typeface="Mulish"/>
                <a:sym typeface="Mulish"/>
              </a:rPr>
              <a:t>avances que hemos logrado</a:t>
            </a:r>
            <a:r>
              <a:rPr lang="es-ES" sz="1600" dirty="0">
                <a:latin typeface="Mulish"/>
                <a:ea typeface="Mulish"/>
                <a:cs typeface="Mulish"/>
                <a:sym typeface="Mulish"/>
              </a:rPr>
              <a:t> como administración. También incluye una lista de recomendaciones y acciones futuras que debe tomar la Administración entrante…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D475DB-38D1-773E-968A-39D848A9C868}"/>
              </a:ext>
            </a:extLst>
          </p:cNvPr>
          <p:cNvSpPr txBox="1"/>
          <p:nvPr/>
        </p:nvSpPr>
        <p:spPr>
          <a:xfrm>
            <a:off x="2306792" y="1402199"/>
            <a:ext cx="92519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0" b="1" dirty="0">
                <a:solidFill>
                  <a:srgbClr val="007D9A"/>
                </a:solidFill>
                <a:latin typeface="Montserrat" panose="00000500000000000000" pitchFamily="2" charset="0"/>
                <a:ea typeface="Raleway"/>
                <a:cs typeface="Raleway"/>
                <a:sym typeface="Raleway"/>
              </a:rPr>
              <a:t>“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512064" y="146304"/>
            <a:ext cx="8110800" cy="8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dirty="0">
                <a:latin typeface="Montserrat Black" panose="00000A00000000000000" pitchFamily="2" charset="0"/>
                <a:ea typeface="Raleway"/>
                <a:cs typeface="Raleway"/>
                <a:sym typeface="Raleway"/>
              </a:rPr>
              <a:t>ADMINISTRACIÓN</a:t>
            </a:r>
            <a:r>
              <a:rPr lang="en" sz="2500" dirty="0"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" sz="2500" dirty="0">
                <a:latin typeface="Montserrat Black" panose="00000A00000000000000" pitchFamily="2" charset="0"/>
                <a:ea typeface="Raleway"/>
                <a:cs typeface="Raleway"/>
                <a:sym typeface="Raleway"/>
              </a:rPr>
              <a:t>DEL DEPARTAMENTO</a:t>
            </a:r>
            <a:endParaRPr sz="2500" dirty="0">
              <a:latin typeface="Montserrat Black" panose="00000A00000000000000" pitchFamily="2" charset="0"/>
              <a:ea typeface="Raleway"/>
              <a:cs typeface="Raleway"/>
              <a:sym typeface="Raleway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512064" y="932688"/>
            <a:ext cx="81108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74" name="Google Shape;74;p16"/>
          <p:cNvSpPr txBox="1"/>
          <p:nvPr/>
        </p:nvSpPr>
        <p:spPr>
          <a:xfrm>
            <a:off x="612648" y="1330390"/>
            <a:ext cx="3959400" cy="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Empleados</a:t>
            </a:r>
            <a:endParaRPr sz="1300" b="1" dirty="0"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612648" y="1638405"/>
            <a:ext cx="3429631" cy="12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El Departamento de Salud tiene más de </a:t>
            </a:r>
            <a:r>
              <a:rPr lang="en" b="1" dirty="0">
                <a:solidFill>
                  <a:srgbClr val="EFA520"/>
                </a:solidFill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3,700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 </a:t>
            </a: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empleados,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 distribuidos en varios edificios. </a:t>
            </a:r>
            <a:endParaRPr sz="1200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4663440" y="1330390"/>
            <a:ext cx="3959400" cy="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Reestructuración</a:t>
            </a:r>
            <a:endParaRPr sz="1300" b="1" dirty="0"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4663440" y="1632142"/>
            <a:ext cx="3959400" cy="12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Centralizamos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 funciones, </a:t>
            </a: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simplificamos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procesos y </a:t>
            </a: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fortalecimos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 capacidades operativas. Establecimos la </a:t>
            </a: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Oficina de Gestión de Proyectos (PMO), la Oficina Principal de Medicina y la Oficina Principal de Epidemiología</a:t>
            </a:r>
            <a:r>
              <a:rPr lang="en" sz="1200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.</a:t>
            </a:r>
            <a:endParaRPr sz="1200" dirty="0">
              <a:solidFill>
                <a:srgbClr val="007D9A"/>
              </a:solidFill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612648" y="3128877"/>
            <a:ext cx="3959400" cy="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Procesos de Subastas</a:t>
            </a:r>
            <a:endParaRPr sz="1300" b="1"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612648" y="3430629"/>
            <a:ext cx="3473774" cy="12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Implementamos procesos competitivos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para contratación de servicios profesionales </a:t>
            </a: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superiores a $150,000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, asegurando transparencia. Actualmente, existen </a:t>
            </a:r>
            <a:r>
              <a:rPr lang="en" sz="12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15 subastas en proceso de evaluación.</a:t>
            </a:r>
            <a:endParaRPr sz="1200" b="1" dirty="0">
              <a:solidFill>
                <a:srgbClr val="EFA520"/>
              </a:solidFill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4663440" y="3128877"/>
            <a:ext cx="3959400" cy="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Infraestructura</a:t>
            </a:r>
            <a:endParaRPr sz="1300" b="1" dirty="0"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4663440" y="3430629"/>
            <a:ext cx="4073464" cy="12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Logramos adquirir una nueva sede en el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edificio </a:t>
            </a:r>
            <a:r>
              <a:rPr lang="es-ES" sz="1200" b="1">
                <a:latin typeface="Montserrat" panose="00000500000000000000" pitchFamily="2" charset="0"/>
                <a:ea typeface="Mulish"/>
                <a:cs typeface="Mulish"/>
                <a:sym typeface="Mulish"/>
              </a:rPr>
              <a:t>Monacillos Center Office Building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por </a:t>
            </a:r>
            <a:r>
              <a:rPr lang="es-ES" sz="1600" b="1">
                <a:solidFill>
                  <a:srgbClr val="EFA520"/>
                </a:solidFill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$25 </a:t>
            </a:r>
            <a:r>
              <a:rPr lang="es-ES" sz="1200" b="1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millones.</a:t>
            </a:r>
            <a:endParaRPr lang="es-ES" sz="1200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516600" y="196624"/>
            <a:ext cx="8110800" cy="8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dirty="0">
                <a:latin typeface="Montserrat Black" panose="00000A00000000000000" pitchFamily="2" charset="0"/>
                <a:ea typeface="Raleway"/>
                <a:cs typeface="Raleway"/>
                <a:sym typeface="Raleway"/>
              </a:rPr>
              <a:t>PRESUPUESTO</a:t>
            </a:r>
            <a:endParaRPr sz="2500" dirty="0">
              <a:latin typeface="Montserrat Black" panose="00000A00000000000000" pitchFamily="2" charset="0"/>
              <a:ea typeface="Raleway"/>
              <a:cs typeface="Raleway"/>
              <a:sym typeface="Raleway"/>
            </a:endParaRPr>
          </a:p>
        </p:txBody>
      </p:sp>
      <p:sp>
        <p:nvSpPr>
          <p:cNvPr id="87" name="Google Shape;87;p17"/>
          <p:cNvSpPr txBox="1"/>
          <p:nvPr/>
        </p:nvSpPr>
        <p:spPr>
          <a:xfrm>
            <a:off x="1634646" y="644674"/>
            <a:ext cx="5874708" cy="3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b="1" dirty="0">
              <a:solidFill>
                <a:schemeClr val="tx1"/>
              </a:solidFill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3" name="Google Shape;81;p16">
            <a:extLst>
              <a:ext uri="{FF2B5EF4-FFF2-40B4-BE49-F238E27FC236}">
                <a16:creationId xmlns:a16="http://schemas.microsoft.com/office/drawing/2014/main" id="{E0DB1DF6-435A-542D-B6F3-B67A9FE08054}"/>
              </a:ext>
            </a:extLst>
          </p:cNvPr>
          <p:cNvSpPr txBox="1"/>
          <p:nvPr/>
        </p:nvSpPr>
        <p:spPr>
          <a:xfrm>
            <a:off x="1634647" y="1927050"/>
            <a:ext cx="5874707" cy="12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Presupuesto consolidado de </a:t>
            </a:r>
            <a:r>
              <a:rPr lang="en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$1.271M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, con recursos necesarios para nómina y compromisos administrativos. </a:t>
            </a:r>
            <a:r>
              <a:rPr lang="en" sz="1200" b="1" dirty="0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Disminución de deuda de $108.7 millones en 2020 a </a:t>
            </a:r>
            <a:r>
              <a:rPr lang="en" sz="16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$3.8M </a:t>
            </a:r>
            <a:r>
              <a:rPr lang="en" sz="1200" b="1" dirty="0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actualmente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.</a:t>
            </a:r>
            <a:endParaRPr sz="1200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5">
          <a:extLst>
            <a:ext uri="{FF2B5EF4-FFF2-40B4-BE49-F238E27FC236}">
              <a16:creationId xmlns:a16="http://schemas.microsoft.com/office/drawing/2014/main" id="{2D8E7755-D741-7127-ACC0-8B2D65FFCF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>
            <a:extLst>
              <a:ext uri="{FF2B5EF4-FFF2-40B4-BE49-F238E27FC236}">
                <a16:creationId xmlns:a16="http://schemas.microsoft.com/office/drawing/2014/main" id="{5D2784B6-F0E7-B9C7-F43F-9F3BD42BC152}"/>
              </a:ext>
            </a:extLst>
          </p:cNvPr>
          <p:cNvSpPr txBox="1"/>
          <p:nvPr/>
        </p:nvSpPr>
        <p:spPr>
          <a:xfrm>
            <a:off x="512064" y="146304"/>
            <a:ext cx="8110800" cy="8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Montserrat Black" panose="00000A00000000000000" pitchFamily="2" charset="0"/>
                <a:ea typeface="Raleway"/>
                <a:cs typeface="Raleway"/>
                <a:sym typeface="Raleway"/>
              </a:rPr>
              <a:t>FONDOS FEDERALES</a:t>
            </a:r>
          </a:p>
        </p:txBody>
      </p:sp>
      <p:sp>
        <p:nvSpPr>
          <p:cNvPr id="87" name="Google Shape;87;p17">
            <a:extLst>
              <a:ext uri="{FF2B5EF4-FFF2-40B4-BE49-F238E27FC236}">
                <a16:creationId xmlns:a16="http://schemas.microsoft.com/office/drawing/2014/main" id="{76A9F3B8-6EB0-F1D6-90EC-13FF65855FAC}"/>
              </a:ext>
            </a:extLst>
          </p:cNvPr>
          <p:cNvSpPr txBox="1"/>
          <p:nvPr/>
        </p:nvSpPr>
        <p:spPr>
          <a:xfrm>
            <a:off x="1634646" y="619449"/>
            <a:ext cx="5874708" cy="35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Subvenciones Activas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165</a:t>
            </a:r>
            <a:r>
              <a:rPr lang="en" sz="20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 </a:t>
            </a:r>
            <a:r>
              <a:rPr lang="en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 subvenciones federales </a:t>
            </a:r>
            <a:r>
              <a:rPr lang="en" sz="16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activas</a:t>
            </a:r>
            <a:r>
              <a:rPr lang="en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, totalizando </a:t>
            </a:r>
            <a:r>
              <a:rPr lang="en" sz="18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$5,042.7 </a:t>
            </a:r>
            <a:r>
              <a:rPr lang="en" sz="1800" b="1" dirty="0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millones</a:t>
            </a:r>
            <a:r>
              <a:rPr lang="en" sz="18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,</a:t>
            </a:r>
            <a:r>
              <a:rPr lang="en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 de los cuales $3,422 millones corresponden a la Administración de Seguros de Salud (ASES).</a:t>
            </a:r>
            <a:endParaRPr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</p:spTree>
    <p:extLst>
      <p:ext uri="{BB962C8B-B14F-4D97-AF65-F5344CB8AC3E}">
        <p14:creationId xmlns:p14="http://schemas.microsoft.com/office/powerpoint/2010/main" val="2609478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/>
        </p:nvSpPr>
        <p:spPr>
          <a:xfrm>
            <a:off x="516600" y="367023"/>
            <a:ext cx="8110800" cy="8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500" dirty="0">
                <a:latin typeface="Montserrat Black" panose="00000A00000000000000" pitchFamily="2" charset="0"/>
                <a:ea typeface="Raleway"/>
                <a:cs typeface="Raleway"/>
                <a:sym typeface="Raleway"/>
              </a:rPr>
              <a:t>INFRAESTRUCTURA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500" dirty="0">
                <a:latin typeface="Montserrat Black" panose="00000A00000000000000" pitchFamily="2" charset="0"/>
                <a:ea typeface="Raleway"/>
                <a:cs typeface="Raleway"/>
                <a:sym typeface="Raleway"/>
              </a:rPr>
              <a:t>DEL SISTEMA DE SALUD</a:t>
            </a:r>
          </a:p>
        </p:txBody>
      </p:sp>
      <p:sp>
        <p:nvSpPr>
          <p:cNvPr id="94" name="Google Shape;94;p18"/>
          <p:cNvSpPr txBox="1"/>
          <p:nvPr/>
        </p:nvSpPr>
        <p:spPr>
          <a:xfrm>
            <a:off x="512064" y="1547591"/>
            <a:ext cx="2459700" cy="5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Inversión por Fondos</a:t>
            </a:r>
            <a:endParaRPr b="1" dirty="0">
              <a:solidFill>
                <a:schemeClr val="tx1"/>
              </a:solidFill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512064" y="2176272"/>
            <a:ext cx="2459700" cy="22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265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proyectos con inversión significativa: 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sz="1200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$330.8 millones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(CapEx), 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$99.7 millones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(CDBG), 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$167.8 millones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(FEMA).</a:t>
            </a:r>
            <a:endParaRPr sz="1200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96" name="Google Shape;96;p18"/>
          <p:cNvSpPr txBox="1"/>
          <p:nvPr/>
        </p:nvSpPr>
        <p:spPr>
          <a:xfrm>
            <a:off x="3328416" y="1547591"/>
            <a:ext cx="2459700" cy="5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Etapas de Desarrollo</a:t>
            </a:r>
            <a:endParaRPr b="1" dirty="0">
              <a:solidFill>
                <a:schemeClr val="tx1"/>
              </a:solidFill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3328416" y="2176272"/>
            <a:ext cx="2459700" cy="22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CapEx: 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35% completados, 62% en desarrollo y 4% pendientes. </a:t>
            </a: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FEMA: 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29% completados, 58% en desarrollo y 13% pendientes. </a:t>
            </a: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CDBG: 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en proceso de cumplimiento con el Departamento de la Vivienda.</a:t>
            </a:r>
            <a:endParaRPr sz="1200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6144768" y="1547591"/>
            <a:ext cx="2459700" cy="5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tx1"/>
                </a:solidFill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Proyectos Relevantes</a:t>
            </a:r>
            <a:endParaRPr b="1">
              <a:solidFill>
                <a:schemeClr val="tx1"/>
              </a:solidFill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6144768" y="2176272"/>
            <a:ext cx="2642240" cy="22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CDT de Maunabo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($38 millones),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sz="1200" b="1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Laboratorio de Salud Pública</a:t>
            </a:r>
            <a:r>
              <a:rPr lang="en" sz="12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 </a:t>
            </a: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($55 millones),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sz="1200" b="1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  <a:p>
            <a:pPr lvl="0"/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Hospital Universitario de Adultos </a:t>
            </a: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($45 millones), </a:t>
            </a:r>
          </a:p>
          <a:p>
            <a:pPr lvl="0"/>
            <a:endParaRPr lang="en" sz="1200" b="1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Hospital Pediátrico Universitario </a:t>
            </a: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($44 millones).</a:t>
            </a:r>
            <a:endParaRPr sz="1200" b="1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/>
        </p:nvSpPr>
        <p:spPr>
          <a:xfrm>
            <a:off x="512064" y="316566"/>
            <a:ext cx="8110800" cy="8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500" dirty="0">
                <a:latin typeface="Montserrat Black" panose="00000A00000000000000" pitchFamily="2" charset="0"/>
                <a:ea typeface="Raleway"/>
                <a:cs typeface="Raleway"/>
                <a:sym typeface="Raleway"/>
              </a:rPr>
              <a:t>AMPLIACIÓN DEL ACCESO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500" dirty="0">
                <a:latin typeface="Montserrat Black" panose="00000A00000000000000" pitchFamily="2" charset="0"/>
                <a:ea typeface="Raleway"/>
                <a:cs typeface="Raleway"/>
                <a:sym typeface="Raleway"/>
              </a:rPr>
              <a:t>A SERVICIOS DE SALUD</a:t>
            </a:r>
          </a:p>
        </p:txBody>
      </p:sp>
      <p:sp>
        <p:nvSpPr>
          <p:cNvPr id="105" name="Google Shape;105;p19"/>
          <p:cNvSpPr txBox="1"/>
          <p:nvPr/>
        </p:nvSpPr>
        <p:spPr>
          <a:xfrm>
            <a:off x="512064" y="932688"/>
            <a:ext cx="81108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106" name="Google Shape;106;p19"/>
          <p:cNvSpPr txBox="1"/>
          <p:nvPr/>
        </p:nvSpPr>
        <p:spPr>
          <a:xfrm>
            <a:off x="512064" y="1618488"/>
            <a:ext cx="8110800" cy="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Asignación Financiera</a:t>
            </a:r>
            <a:endParaRPr b="1" dirty="0"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07" name="Google Shape;107;p19"/>
          <p:cNvSpPr txBox="1"/>
          <p:nvPr/>
        </p:nvSpPr>
        <p:spPr>
          <a:xfrm>
            <a:off x="512064" y="1883664"/>
            <a:ext cx="8110800" cy="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Asignación histórica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de </a:t>
            </a:r>
            <a:r>
              <a:rPr lang="en" sz="16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$19.5 </a:t>
            </a:r>
            <a:r>
              <a:rPr lang="en" sz="1200" b="1" dirty="0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mil millones por cinco años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, beneficiando a 1.3 millones de beneficiarios de Medicaid en Puerto Rico. </a:t>
            </a: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Nivel de pobreza elevado al </a:t>
            </a:r>
            <a:r>
              <a:rPr lang="en" sz="16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100%</a:t>
            </a:r>
            <a:r>
              <a:rPr lang="en" sz="12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 </a:t>
            </a:r>
            <a:r>
              <a:rPr lang="en" sz="1200" dirty="0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para elegibilidad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en </a:t>
            </a: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Medicaid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.</a:t>
            </a:r>
            <a:endParaRPr sz="1200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08" name="Google Shape;108;p19"/>
          <p:cNvSpPr txBox="1"/>
          <p:nvPr/>
        </p:nvSpPr>
        <p:spPr>
          <a:xfrm>
            <a:off x="512064" y="2743200"/>
            <a:ext cx="8110800" cy="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Recertificación y Cobertura</a:t>
            </a:r>
            <a:endParaRPr b="1" dirty="0"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09" name="Google Shape;109;p19"/>
          <p:cNvSpPr txBox="1"/>
          <p:nvPr/>
        </p:nvSpPr>
        <p:spPr>
          <a:xfrm>
            <a:off x="512064" y="2999232"/>
            <a:ext cx="8110800" cy="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96%</a:t>
            </a:r>
            <a:r>
              <a:rPr lang="en" sz="12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 </a:t>
            </a:r>
            <a:r>
              <a:rPr lang="en" sz="1200" b="1" dirty="0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de recertificación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de beneficiarios del Plan de Salud del Gobierno. </a:t>
            </a: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Extensión de cobertura de plan Vital</a:t>
            </a: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a varios renglones, incluyendo vacunación contra dengue y pruebas de hepatitis.</a:t>
            </a:r>
            <a:endParaRPr sz="1200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512064" y="3867912"/>
            <a:ext cx="8110800" cy="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Subvenciones para Proveedores</a:t>
            </a:r>
            <a:endParaRPr b="1" dirty="0"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512064" y="4123944"/>
            <a:ext cx="8110800" cy="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Otorgamos </a:t>
            </a: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subvenciones a </a:t>
            </a:r>
            <a:r>
              <a:rPr lang="en" sz="16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121</a:t>
            </a: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 proveedores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con inversión </a:t>
            </a:r>
            <a:r>
              <a:rPr lang="en" sz="12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de </a:t>
            </a:r>
            <a:r>
              <a:rPr lang="en" sz="16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$345 </a:t>
            </a:r>
            <a:r>
              <a:rPr lang="en" sz="1200" b="1" dirty="0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millones</a:t>
            </a:r>
            <a:r>
              <a:rPr lang="en" sz="12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a través de fondos HRSA, identificando 12 áreas con dificultades de reclutamiento.</a:t>
            </a:r>
            <a:endParaRPr sz="1200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/>
        </p:nvSpPr>
        <p:spPr>
          <a:xfrm>
            <a:off x="512064" y="438888"/>
            <a:ext cx="8110800" cy="8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500" dirty="0">
                <a:latin typeface="Montserrat Black" panose="00000A00000000000000" pitchFamily="2" charset="0"/>
                <a:ea typeface="Raleway"/>
                <a:cs typeface="Raleway"/>
                <a:sym typeface="Raleway"/>
              </a:rPr>
              <a:t>RETENCIÓN DE PROVEEDORES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500" dirty="0">
                <a:latin typeface="Montserrat Black" panose="00000A00000000000000" pitchFamily="2" charset="0"/>
                <a:ea typeface="Raleway"/>
                <a:cs typeface="Raleway"/>
                <a:sym typeface="Raleway"/>
              </a:rPr>
              <a:t>DE SALUD</a:t>
            </a:r>
          </a:p>
        </p:txBody>
      </p:sp>
      <p:sp>
        <p:nvSpPr>
          <p:cNvPr id="117" name="Google Shape;117;p20"/>
          <p:cNvSpPr txBox="1"/>
          <p:nvPr/>
        </p:nvSpPr>
        <p:spPr>
          <a:xfrm>
            <a:off x="512064" y="932688"/>
            <a:ext cx="81108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118" name="Google Shape;118;p20"/>
          <p:cNvSpPr txBox="1"/>
          <p:nvPr/>
        </p:nvSpPr>
        <p:spPr>
          <a:xfrm>
            <a:off x="512064" y="1618488"/>
            <a:ext cx="8110800" cy="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Aumento de Tarifas</a:t>
            </a:r>
            <a:endParaRPr sz="1300" b="1" dirty="0"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19" name="Google Shape;119;p20"/>
          <p:cNvSpPr txBox="1"/>
          <p:nvPr/>
        </p:nvSpPr>
        <p:spPr>
          <a:xfrm>
            <a:off x="512064" y="1883664"/>
            <a:ext cx="8110800" cy="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Incrementos en tarifas a </a:t>
            </a: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médicos especialistas </a:t>
            </a:r>
            <a:r>
              <a:rPr lang="en" sz="1200" dirty="0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(</a:t>
            </a:r>
            <a:r>
              <a:rPr lang="en" sz="16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70% - 80% </a:t>
            </a:r>
            <a:r>
              <a:rPr lang="en" sz="1200" dirty="0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del Medicare Fee Schedule).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Elevación al </a:t>
            </a:r>
            <a:r>
              <a:rPr lang="en" sz="16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100%</a:t>
            </a:r>
            <a:r>
              <a:rPr lang="en" sz="16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para</a:t>
            </a: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 </a:t>
            </a: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subespecialistas</a:t>
            </a: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en áreas críticas.</a:t>
            </a:r>
            <a:endParaRPr sz="1200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20" name="Google Shape;120;p20"/>
          <p:cNvSpPr txBox="1"/>
          <p:nvPr/>
        </p:nvSpPr>
        <p:spPr>
          <a:xfrm>
            <a:off x="512064" y="2743200"/>
            <a:ext cx="8110800" cy="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Pagos Adicionales</a:t>
            </a:r>
            <a:endParaRPr sz="1300" b="1"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21" name="Google Shape;121;p20"/>
          <p:cNvSpPr txBox="1"/>
          <p:nvPr/>
        </p:nvSpPr>
        <p:spPr>
          <a:xfrm>
            <a:off x="512064" y="2999232"/>
            <a:ext cx="8110800" cy="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Aumento del </a:t>
            </a:r>
            <a:r>
              <a:rPr lang="en" sz="16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80%</a:t>
            </a:r>
            <a:r>
              <a:rPr lang="en" sz="12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para </a:t>
            </a: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proveedores de salud mental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. </a:t>
            </a: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Pagos adicionales de </a:t>
            </a:r>
            <a:r>
              <a:rPr lang="en" sz="16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$18 </a:t>
            </a:r>
            <a:r>
              <a:rPr lang="en" sz="1200" dirty="0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PMPM</a:t>
            </a:r>
            <a:r>
              <a:rPr lang="en" sz="12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para </a:t>
            </a: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médicos primarios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e </a:t>
            </a:r>
            <a:r>
              <a:rPr lang="en" sz="1200" b="1" dirty="0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incremento del </a:t>
            </a:r>
            <a:r>
              <a:rPr lang="en" sz="16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33%</a:t>
            </a:r>
            <a:r>
              <a:rPr lang="en" sz="1200" b="1" dirty="0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 a hospitales (</a:t>
            </a:r>
            <a:r>
              <a:rPr lang="en" sz="16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$125 </a:t>
            </a:r>
            <a:r>
              <a:rPr lang="en" sz="1200" b="1" dirty="0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millones adicionales).</a:t>
            </a:r>
            <a:endParaRPr sz="1200" b="1" dirty="0">
              <a:solidFill>
                <a:schemeClr val="tx1"/>
              </a:solidFill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22" name="Google Shape;122;p20"/>
          <p:cNvSpPr txBox="1"/>
          <p:nvPr/>
        </p:nvSpPr>
        <p:spPr>
          <a:xfrm>
            <a:off x="512064" y="3867912"/>
            <a:ext cx="8110800" cy="3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Simplificación de Procesos</a:t>
            </a:r>
            <a:endParaRPr sz="1300" b="1"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23" name="Google Shape;123;p20"/>
          <p:cNvSpPr txBox="1"/>
          <p:nvPr/>
        </p:nvSpPr>
        <p:spPr>
          <a:xfrm>
            <a:off x="512064" y="4123944"/>
            <a:ext cx="8110800" cy="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Simplificamos métodos de facturación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, </a:t>
            </a:r>
            <a:r>
              <a:rPr lang="en" sz="1200" b="1" dirty="0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reduciendo</a:t>
            </a:r>
            <a:r>
              <a:rPr lang="en" sz="12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 </a:t>
            </a:r>
            <a:r>
              <a:rPr lang="en" sz="1200" b="1" dirty="0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de 72 formas de pago a </a:t>
            </a:r>
            <a:r>
              <a:rPr lang="en" sz="16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11</a:t>
            </a:r>
            <a:r>
              <a:rPr lang="en" sz="1200" dirty="0">
                <a:solidFill>
                  <a:schemeClr val="tx1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.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Centralizamos proceso de credencialización bajo el Plan Vital.</a:t>
            </a:r>
            <a:endParaRPr sz="1200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/>
          <p:nvPr/>
        </p:nvSpPr>
        <p:spPr>
          <a:xfrm>
            <a:off x="521136" y="501906"/>
            <a:ext cx="8110800" cy="8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Montserrat Black" panose="00000A00000000000000" pitchFamily="2" charset="0"/>
                <a:ea typeface="Raleway"/>
                <a:cs typeface="Raleway"/>
                <a:sym typeface="Raleway"/>
              </a:rPr>
              <a:t>PROGRAMA DE MEDICINA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latin typeface="Montserrat Black" panose="00000A00000000000000" pitchFamily="2" charset="0"/>
                <a:ea typeface="Raleway"/>
                <a:cs typeface="Raleway"/>
                <a:sym typeface="Raleway"/>
              </a:rPr>
              <a:t>GRADUADA</a:t>
            </a:r>
          </a:p>
        </p:txBody>
      </p:sp>
      <p:sp>
        <p:nvSpPr>
          <p:cNvPr id="129" name="Google Shape;129;p21"/>
          <p:cNvSpPr txBox="1"/>
          <p:nvPr/>
        </p:nvSpPr>
        <p:spPr>
          <a:xfrm>
            <a:off x="512064" y="1069544"/>
            <a:ext cx="81108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130" name="Google Shape;130;p21"/>
          <p:cNvSpPr txBox="1"/>
          <p:nvPr/>
        </p:nvSpPr>
        <p:spPr>
          <a:xfrm>
            <a:off x="512064" y="1591432"/>
            <a:ext cx="2600654" cy="5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Incremento de Residencias</a:t>
            </a:r>
            <a:endParaRPr sz="1300" b="1" dirty="0"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31" name="Google Shape;131;p21"/>
          <p:cNvSpPr txBox="1"/>
          <p:nvPr/>
        </p:nvSpPr>
        <p:spPr>
          <a:xfrm>
            <a:off x="512064" y="2176272"/>
            <a:ext cx="2459700" cy="22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Residencias médicas </a:t>
            </a: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incrementadas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de 200 en 2021 a </a:t>
            </a:r>
            <a:r>
              <a:rPr lang="en" sz="18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528</a:t>
            </a: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 plazas actualmente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. </a:t>
            </a: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Aprobación de </a:t>
            </a:r>
            <a:r>
              <a:rPr lang="en" sz="18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50</a:t>
            </a:r>
            <a:r>
              <a:rPr lang="en" sz="1800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residencias adicionales a partir de enero 2025.</a:t>
            </a:r>
            <a:endParaRPr sz="1200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32" name="Google Shape;132;p21"/>
          <p:cNvSpPr txBox="1"/>
          <p:nvPr/>
        </p:nvSpPr>
        <p:spPr>
          <a:xfrm>
            <a:off x="3328416" y="1591432"/>
            <a:ext cx="2459700" cy="5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Áreas de Alta Demanda</a:t>
            </a:r>
            <a:endParaRPr sz="1300" b="1"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33" name="Google Shape;133;p21"/>
          <p:cNvSpPr txBox="1"/>
          <p:nvPr/>
        </p:nvSpPr>
        <p:spPr>
          <a:xfrm>
            <a:off x="3328416" y="2176272"/>
            <a:ext cx="2459700" cy="22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Nuevas plazas en áreas como </a:t>
            </a: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Medicina Interna, Pediatría, Cardiología, Dermatología, y Medicina Pulmonar e Intensivista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. </a:t>
            </a:r>
            <a:r>
              <a:rPr lang="en" sz="1200" b="1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Pago especial de </a:t>
            </a:r>
            <a:r>
              <a:rPr lang="en" sz="16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$2,650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a cada médico residente desde 2022.</a:t>
            </a:r>
            <a:endParaRPr sz="1200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34" name="Google Shape;134;p21"/>
          <p:cNvSpPr txBox="1"/>
          <p:nvPr/>
        </p:nvSpPr>
        <p:spPr>
          <a:xfrm>
            <a:off x="6144768" y="1591432"/>
            <a:ext cx="2459700" cy="5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Montserrat Black" panose="00000A00000000000000" pitchFamily="2" charset="0"/>
                <a:ea typeface="Mulish"/>
                <a:cs typeface="Mulish"/>
                <a:sym typeface="Mulish"/>
              </a:rPr>
              <a:t>Beca Incentivo</a:t>
            </a:r>
            <a:endParaRPr sz="1300" b="1">
              <a:latin typeface="Montserrat Black" panose="00000A00000000000000" pitchFamily="2" charset="0"/>
              <a:ea typeface="Mulish"/>
              <a:cs typeface="Mulish"/>
              <a:sym typeface="Mulish"/>
            </a:endParaRPr>
          </a:p>
        </p:txBody>
      </p:sp>
      <p:sp>
        <p:nvSpPr>
          <p:cNvPr id="135" name="Google Shape;135;p21"/>
          <p:cNvSpPr txBox="1"/>
          <p:nvPr/>
        </p:nvSpPr>
        <p:spPr>
          <a:xfrm>
            <a:off x="6144768" y="2176272"/>
            <a:ext cx="2459700" cy="22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Beca de </a:t>
            </a:r>
            <a:r>
              <a:rPr lang="en" sz="1600" b="1" dirty="0">
                <a:solidFill>
                  <a:srgbClr val="EFA520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$12,000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anuales para </a:t>
            </a:r>
            <a:r>
              <a:rPr lang="en" sz="1200" b="1" dirty="0">
                <a:solidFill>
                  <a:srgbClr val="007D9A"/>
                </a:solidFill>
                <a:latin typeface="Montserrat" panose="00000500000000000000" pitchFamily="2" charset="0"/>
                <a:ea typeface="Mulish"/>
                <a:cs typeface="Mulish"/>
                <a:sym typeface="Mulish"/>
              </a:rPr>
              <a:t>médicos residentes </a:t>
            </a:r>
            <a:r>
              <a:rPr lang="en" sz="1200" dirty="0">
                <a:latin typeface="Montserrat" panose="00000500000000000000" pitchFamily="2" charset="0"/>
                <a:ea typeface="Mulish"/>
                <a:cs typeface="Mulish"/>
                <a:sym typeface="Mulish"/>
              </a:rPr>
              <a:t>que se comprometan a trabajar en Puerto Rico y aceptar pacientes del Plan de Salud del Gobierno.</a:t>
            </a:r>
            <a:endParaRPr sz="1200" dirty="0">
              <a:latin typeface="Montserrat" panose="00000500000000000000" pitchFamily="2" charset="0"/>
              <a:ea typeface="Mulish"/>
              <a:cs typeface="Mulish"/>
              <a:sym typeface="Mulish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211A6F6012C847B7371F0DB91C9B12" ma:contentTypeVersion="1" ma:contentTypeDescription="Create a new document." ma:contentTypeScope="" ma:versionID="a9d9d03ff5825e68e74c91f7a70f2bdd">
  <xsd:schema xmlns:xsd="http://www.w3.org/2001/XMLSchema" xmlns:xs="http://www.w3.org/2001/XMLSchema" xmlns:p="http://schemas.microsoft.com/office/2006/metadata/properties" xmlns:ns2="bb883c03-3888-4fa6-83e5-ee73e45ae799" targetNamespace="http://schemas.microsoft.com/office/2006/metadata/properties" ma:root="true" ma:fieldsID="9464b8c4d0692c3eff79b5d90fdd8f54" ns2:_="">
    <xsd:import namespace="bb883c03-3888-4fa6-83e5-ee73e45ae79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883c03-3888-4fa6-83e5-ee73e45ae7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4F18D5-A2D2-455F-BAA5-DE7C4E4FE9E3}"/>
</file>

<file path=customXml/itemProps2.xml><?xml version="1.0" encoding="utf-8"?>
<ds:datastoreItem xmlns:ds="http://schemas.openxmlformats.org/officeDocument/2006/customXml" ds:itemID="{04F86AD7-8C53-4472-BCFE-A3E7D9034AF1}"/>
</file>

<file path=customXml/itemProps3.xml><?xml version="1.0" encoding="utf-8"?>
<ds:datastoreItem xmlns:ds="http://schemas.openxmlformats.org/officeDocument/2006/customXml" ds:itemID="{49CF9E6A-0DC3-4E5F-B64C-2F71F2AD8461}"/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694</Words>
  <Application>Microsoft Office PowerPoint</Application>
  <PresentationFormat>On-screen Show (16:9)</PresentationFormat>
  <Paragraphs>75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Mulish</vt:lpstr>
      <vt:lpstr>Montserrat Black</vt:lpstr>
      <vt:lpstr>Raleway</vt:lpstr>
      <vt:lpstr>Montserrat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Dianette Lugo-Acosta</dc:creator>
  <cp:lastModifiedBy>Bianca M. Porrata-Doria Rodriguez</cp:lastModifiedBy>
  <cp:revision>4</cp:revision>
  <dcterms:modified xsi:type="dcterms:W3CDTF">2024-12-01T18:26:53Z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0x010100AE211A6F6012C847B7371F0DB91C9B12</vt:lpwstr>
  </property>
</Properties>
</file>